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8"/>
  </p:notesMasterIdLst>
  <p:sldIdLst>
    <p:sldId id="270" r:id="rId2"/>
    <p:sldId id="286" r:id="rId3"/>
    <p:sldId id="271" r:id="rId4"/>
    <p:sldId id="257" r:id="rId5"/>
    <p:sldId id="278" r:id="rId6"/>
    <p:sldId id="285" r:id="rId7"/>
    <p:sldId id="280" r:id="rId8"/>
    <p:sldId id="281" r:id="rId9"/>
    <p:sldId id="288" r:id="rId10"/>
    <p:sldId id="277" r:id="rId11"/>
    <p:sldId id="283" r:id="rId12"/>
    <p:sldId id="279" r:id="rId13"/>
    <p:sldId id="266" r:id="rId14"/>
    <p:sldId id="274" r:id="rId15"/>
    <p:sldId id="287" r:id="rId16"/>
    <p:sldId id="273" r:id="rId17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032"/>
    <a:srgbClr val="013E55"/>
    <a:srgbClr val="D5112E"/>
    <a:srgbClr val="274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51" autoAdjust="0"/>
    <p:restoredTop sz="92448" autoAdjust="0"/>
  </p:normalViewPr>
  <p:slideViewPr>
    <p:cSldViewPr>
      <p:cViewPr varScale="1">
        <p:scale>
          <a:sx n="102" d="100"/>
          <a:sy n="102" d="100"/>
        </p:scale>
        <p:origin x="20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B5598-E571-466E-9FF6-4F102EEFDD29}" type="datetimeFigureOut">
              <a:rPr lang="sv-SE" smtClean="0"/>
              <a:t>2026-01-07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06D2E-89D6-47A4-B0BE-306FEFAC59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772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06D2E-89D6-47A4-B0BE-306FEFAC5906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66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E70-DB3A-4FBF-9AFD-BE38E7F43D4A}" type="datetimeFigureOut">
              <a:rPr lang="sv-SE" smtClean="0"/>
              <a:t>2026-01-07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63B5-BF70-4D77-BE52-D6F16EE851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998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E70-DB3A-4FBF-9AFD-BE38E7F43D4A}" type="datetimeFigureOut">
              <a:rPr lang="sv-SE" smtClean="0"/>
              <a:t>2026-01-07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63B5-BF70-4D77-BE52-D6F16EE851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48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E70-DB3A-4FBF-9AFD-BE38E7F43D4A}" type="datetimeFigureOut">
              <a:rPr lang="sv-SE" smtClean="0"/>
              <a:t>2026-01-07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63B5-BF70-4D77-BE52-D6F16EE851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92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E70-DB3A-4FBF-9AFD-BE38E7F43D4A}" type="datetimeFigureOut">
              <a:rPr lang="sv-SE" smtClean="0"/>
              <a:t>2026-01-07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63B5-BF70-4D77-BE52-D6F16EE851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032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E70-DB3A-4FBF-9AFD-BE38E7F43D4A}" type="datetimeFigureOut">
              <a:rPr lang="sv-SE" smtClean="0"/>
              <a:t>2026-01-07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63B5-BF70-4D77-BE52-D6F16EE851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685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E70-DB3A-4FBF-9AFD-BE38E7F43D4A}" type="datetimeFigureOut">
              <a:rPr lang="sv-SE" smtClean="0"/>
              <a:t>2026-01-07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63B5-BF70-4D77-BE52-D6F16EE851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424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E70-DB3A-4FBF-9AFD-BE38E7F43D4A}" type="datetimeFigureOut">
              <a:rPr lang="sv-SE" smtClean="0"/>
              <a:t>2026-01-07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63B5-BF70-4D77-BE52-D6F16EE8516A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4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E70-DB3A-4FBF-9AFD-BE38E7F43D4A}" type="datetimeFigureOut">
              <a:rPr lang="sv-SE" smtClean="0"/>
              <a:t>2026-01-07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63B5-BF70-4D77-BE52-D6F16EE8516A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7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E70-DB3A-4FBF-9AFD-BE38E7F43D4A}" type="datetimeFigureOut">
              <a:rPr lang="sv-SE" smtClean="0"/>
              <a:t>2026-01-07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63B5-BF70-4D77-BE52-D6F16EE851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101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E70-DB3A-4FBF-9AFD-BE38E7F43D4A}" type="datetimeFigureOut">
              <a:rPr lang="sv-SE" smtClean="0"/>
              <a:t>2026-01-07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63B5-BF70-4D77-BE52-D6F16EE851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045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E70-DB3A-4FBF-9AFD-BE38E7F43D4A}" type="datetimeFigureOut">
              <a:rPr lang="sv-SE" smtClean="0"/>
              <a:t>2026-01-07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63B5-BF70-4D77-BE52-D6F16EE851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51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F63DE70-DB3A-4FBF-9AFD-BE38E7F43D4A}" type="datetimeFigureOut">
              <a:rPr lang="sv-SE" smtClean="0"/>
              <a:t>2026-01-07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363B5-BF70-4D77-BE52-D6F16EE851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013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11" Type="http://schemas.openxmlformats.org/officeDocument/2006/relationships/image" Target="../media/image3.png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cid:0E5BD2DE-A697-4517-8D36-0AEC52FDA5FF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cid:0E5BD2DE-A697-4517-8D36-0AEC52FDA5FF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4" y="980728"/>
            <a:ext cx="9104444" cy="433562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9" t="28326" r="37616" b="21657"/>
          <a:stretch/>
        </p:blipFill>
        <p:spPr>
          <a:xfrm>
            <a:off x="7092280" y="-3902"/>
            <a:ext cx="2100000" cy="252000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0CD09CA0-1810-BD28-374B-64B4E29C33D9}"/>
              </a:ext>
            </a:extLst>
          </p:cNvPr>
          <p:cNvSpPr txBox="1"/>
          <p:nvPr/>
        </p:nvSpPr>
        <p:spPr>
          <a:xfrm>
            <a:off x="683568" y="1124744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746869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A7D7F-26F8-1473-D3D1-7722A379A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63970C13-269B-EBF1-882C-10466DF8419A}"/>
              </a:ext>
            </a:extLst>
          </p:cNvPr>
          <p:cNvSpPr txBox="1">
            <a:spLocks/>
          </p:cNvSpPr>
          <p:nvPr/>
        </p:nvSpPr>
        <p:spPr>
          <a:xfrm>
            <a:off x="1189296" y="126085"/>
            <a:ext cx="6191016" cy="4704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  <a:ea typeface="+mn-ea"/>
                <a:cs typeface="+mn-cs"/>
              </a:rPr>
              <a:t>Allt För Arbetsplatsen</a:t>
            </a:r>
          </a:p>
          <a:p>
            <a:pPr algn="ctr"/>
            <a:endParaRPr lang="sv-SE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Alt Rg" panose="02000506030000020004" pitchFamily="50" charset="0"/>
              <a:ea typeface="+mn-ea"/>
              <a:cs typeface="+mn-cs"/>
            </a:endParaRPr>
          </a:p>
          <a:p>
            <a:pPr algn="ctr"/>
            <a:endParaRPr lang="sv-SE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Alt Rg" panose="02000506030000020004" pitchFamily="50" charset="0"/>
              <a:ea typeface="+mn-ea"/>
              <a:cs typeface="+mn-cs"/>
            </a:endParaRP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35DE7122-1C6C-42E2-B532-7BAFB1626C19}"/>
              </a:ext>
            </a:extLst>
          </p:cNvPr>
          <p:cNvSpPr txBox="1">
            <a:spLocks/>
          </p:cNvSpPr>
          <p:nvPr/>
        </p:nvSpPr>
        <p:spPr>
          <a:xfrm>
            <a:off x="-341862" y="1941829"/>
            <a:ext cx="7200900" cy="4095328"/>
          </a:xfrm>
          <a:prstGeom prst="rect">
            <a:avLst/>
          </a:prstGeom>
        </p:spPr>
        <p:txBody>
          <a:bodyPr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89229A6-61B6-CC1D-310F-01B80C17DC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0" b="36292"/>
          <a:stretch/>
        </p:blipFill>
        <p:spPr>
          <a:xfrm>
            <a:off x="5649398" y="6243319"/>
            <a:ext cx="3494602" cy="643508"/>
          </a:xfrm>
          <a:prstGeom prst="rect">
            <a:avLst/>
          </a:prstGeom>
          <a:ln>
            <a:noFill/>
          </a:ln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7C4B0D04-9C99-610E-E347-D5CE8C9EE85E}"/>
              </a:ext>
            </a:extLst>
          </p:cNvPr>
          <p:cNvSpPr/>
          <p:nvPr/>
        </p:nvSpPr>
        <p:spPr>
          <a:xfrm>
            <a:off x="0" y="3218810"/>
            <a:ext cx="243609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sv-SE" sz="1400" b="1" dirty="0">
              <a:latin typeface="Proxima Nova Alt Rg" panose="02000506030000020004" pitchFamily="50" charset="0"/>
            </a:endParaRPr>
          </a:p>
          <a:p>
            <a:pPr algn="ctr"/>
            <a:endParaRPr lang="sv-SE" sz="1400" dirty="0">
              <a:effectLst/>
            </a:endParaRPr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5CEC8C70-1DE1-DAD7-6D11-471F44AD9E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6" t="28326" r="39521" b="23325"/>
          <a:stretch/>
        </p:blipFill>
        <p:spPr>
          <a:xfrm>
            <a:off x="7740352" y="3611"/>
            <a:ext cx="1224236" cy="1479285"/>
          </a:xfrm>
          <a:prstGeom prst="rect">
            <a:avLst/>
          </a:prstGeom>
        </p:spPr>
      </p:pic>
      <p:grpSp>
        <p:nvGrpSpPr>
          <p:cNvPr id="27" name="Grupp 26">
            <a:extLst>
              <a:ext uri="{FF2B5EF4-FFF2-40B4-BE49-F238E27FC236}">
                <a16:creationId xmlns:a16="http://schemas.microsoft.com/office/drawing/2014/main" id="{55E92DBF-27DA-54F6-2203-E71FD0EF355F}"/>
              </a:ext>
            </a:extLst>
          </p:cNvPr>
          <p:cNvGrpSpPr/>
          <p:nvPr/>
        </p:nvGrpSpPr>
        <p:grpSpPr>
          <a:xfrm>
            <a:off x="-540568" y="6230494"/>
            <a:ext cx="9684568" cy="726898"/>
            <a:chOff x="-540568" y="6309320"/>
            <a:chExt cx="9684568" cy="720080"/>
          </a:xfrm>
        </p:grpSpPr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0D3905B6-8FC7-D138-AA49-E95898722AE6}"/>
                </a:ext>
              </a:extLst>
            </p:cNvPr>
            <p:cNvSpPr/>
            <p:nvPr/>
          </p:nvSpPr>
          <p:spPr>
            <a:xfrm>
              <a:off x="-540568" y="6309320"/>
              <a:ext cx="9684568" cy="720080"/>
            </a:xfrm>
            <a:prstGeom prst="rect">
              <a:avLst/>
            </a:prstGeom>
            <a:solidFill>
              <a:srgbClr val="DB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9" name="Bildobjekt 28">
              <a:extLst>
                <a:ext uri="{FF2B5EF4-FFF2-40B4-BE49-F238E27FC236}">
                  <a16:creationId xmlns:a16="http://schemas.microsoft.com/office/drawing/2014/main" id="{C8668C64-CCDF-31F8-B7B3-380DB83DE1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97" b="24280"/>
            <a:stretch/>
          </p:blipFill>
          <p:spPr>
            <a:xfrm>
              <a:off x="6031793" y="6381384"/>
              <a:ext cx="3112207" cy="648016"/>
            </a:xfrm>
            <a:prstGeom prst="rect">
              <a:avLst/>
            </a:prstGeom>
          </p:spPr>
        </p:pic>
      </p:grpSp>
      <p:sp>
        <p:nvSpPr>
          <p:cNvPr id="3" name="Rektangel 2">
            <a:extLst>
              <a:ext uri="{FF2B5EF4-FFF2-40B4-BE49-F238E27FC236}">
                <a16:creationId xmlns:a16="http://schemas.microsoft.com/office/drawing/2014/main" id="{6393F87D-6709-EB0F-887C-9015CD363573}"/>
              </a:ext>
            </a:extLst>
          </p:cNvPr>
          <p:cNvSpPr/>
          <p:nvPr/>
        </p:nvSpPr>
        <p:spPr>
          <a:xfrm>
            <a:off x="1189296" y="1249220"/>
            <a:ext cx="2734632" cy="233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8530A8D-B304-0BBD-4235-CBB58DF1395D}"/>
              </a:ext>
            </a:extLst>
          </p:cNvPr>
          <p:cNvSpPr/>
          <p:nvPr/>
        </p:nvSpPr>
        <p:spPr>
          <a:xfrm>
            <a:off x="1189296" y="2535362"/>
            <a:ext cx="2734632" cy="233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A6A1CDD-DBA1-100C-D01A-135495F56112}"/>
              </a:ext>
            </a:extLst>
          </p:cNvPr>
          <p:cNvSpPr/>
          <p:nvPr/>
        </p:nvSpPr>
        <p:spPr>
          <a:xfrm>
            <a:off x="1218049" y="3605322"/>
            <a:ext cx="2734632" cy="233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FEDF31-4E4E-0BFA-54B6-E619DBEA0169}"/>
              </a:ext>
            </a:extLst>
          </p:cNvPr>
          <p:cNvSpPr/>
          <p:nvPr/>
        </p:nvSpPr>
        <p:spPr>
          <a:xfrm>
            <a:off x="1218049" y="4785335"/>
            <a:ext cx="2734632" cy="233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653DDDD-91B5-5EB7-D145-10E7FE453132}"/>
              </a:ext>
            </a:extLst>
          </p:cNvPr>
          <p:cNvSpPr/>
          <p:nvPr/>
        </p:nvSpPr>
        <p:spPr>
          <a:xfrm>
            <a:off x="1189296" y="5898324"/>
            <a:ext cx="3094672" cy="233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B54B34C-CAD4-E190-32E9-08D8F15F6868}"/>
              </a:ext>
            </a:extLst>
          </p:cNvPr>
          <p:cNvSpPr/>
          <p:nvPr/>
        </p:nvSpPr>
        <p:spPr>
          <a:xfrm>
            <a:off x="1852914" y="4655918"/>
            <a:ext cx="864096" cy="23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90F9CD84-950B-2790-3FF5-54AD208DB5FD}"/>
              </a:ext>
            </a:extLst>
          </p:cNvPr>
          <p:cNvSpPr txBox="1"/>
          <p:nvPr/>
        </p:nvSpPr>
        <p:spPr>
          <a:xfrm rot="10800000" flipV="1">
            <a:off x="1358783" y="916458"/>
            <a:ext cx="4581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Kontorsmaterial, kopieringspapper, toner och ergonomi. 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5C913929-C6BF-6B4A-B8F6-D580D31F7C4E}"/>
              </a:ext>
            </a:extLst>
          </p:cNvPr>
          <p:cNvSpPr txBox="1"/>
          <p:nvPr/>
        </p:nvSpPr>
        <p:spPr>
          <a:xfrm rot="10800000" flipV="1">
            <a:off x="1422150" y="2955940"/>
            <a:ext cx="59669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Kontorsmöbler, stolar, matsal och loungemöbler, akustik, gardiner, lameller och konstväxter.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06AC56EE-41A1-98FD-BC1B-9233A5F3E62E}"/>
              </a:ext>
            </a:extLst>
          </p:cNvPr>
          <p:cNvSpPr txBox="1"/>
          <p:nvPr/>
        </p:nvSpPr>
        <p:spPr>
          <a:xfrm rot="10800000" flipV="1">
            <a:off x="1402869" y="4292985"/>
            <a:ext cx="65230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Våra städ och hygientjänster bidrar till att hålla arbetsplatser rena och säkra. </a:t>
            </a:r>
          </a:p>
          <a:p>
            <a:r>
              <a:rPr lang="sv-SE" sz="1500" dirty="0"/>
              <a:t>Vi erbjuder även produkter såsom städ och </a:t>
            </a:r>
            <a:r>
              <a:rPr lang="sv-SE" sz="1500" dirty="0" err="1"/>
              <a:t>skurmaskiner</a:t>
            </a:r>
            <a:r>
              <a:rPr lang="sv-SE" sz="1500" dirty="0"/>
              <a:t> för industriella behov.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3B36CA75-50C2-68BE-907A-011637B9C823}"/>
              </a:ext>
            </a:extLst>
          </p:cNvPr>
          <p:cNvSpPr txBox="1"/>
          <p:nvPr/>
        </p:nvSpPr>
        <p:spPr>
          <a:xfrm>
            <a:off x="-1321460" y="559790"/>
            <a:ext cx="720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</a:rPr>
              <a:t>Kontorsmaterial</a:t>
            </a:r>
            <a:endParaRPr lang="sv-SE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Alt Rg" panose="02000506030000020004" pitchFamily="50" charset="0"/>
              <a:ea typeface="+mn-ea"/>
              <a:cs typeface="+mn-cs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E36F5CF5-70CC-9586-0F46-81638492A432}"/>
              </a:ext>
            </a:extLst>
          </p:cNvPr>
          <p:cNvSpPr txBox="1"/>
          <p:nvPr/>
        </p:nvSpPr>
        <p:spPr>
          <a:xfrm>
            <a:off x="179513" y="2659806"/>
            <a:ext cx="488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</a:rPr>
              <a:t>Inredning och Möbler</a:t>
            </a:r>
            <a:endParaRPr lang="sv-SE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Alt Rg" panose="02000506030000020004" pitchFamily="50" charset="0"/>
              <a:ea typeface="+mn-ea"/>
              <a:cs typeface="+mn-cs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698D51E9-E5E1-C334-1B71-3BD8F74C307D}"/>
              </a:ext>
            </a:extLst>
          </p:cNvPr>
          <p:cNvSpPr txBox="1"/>
          <p:nvPr/>
        </p:nvSpPr>
        <p:spPr>
          <a:xfrm>
            <a:off x="539552" y="393882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</a:rPr>
              <a:t>Städ, Hygien och Industri</a:t>
            </a:r>
            <a:endParaRPr lang="sv-SE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Alt Rg" panose="02000506030000020004" pitchFamily="50" charset="0"/>
              <a:ea typeface="+mn-ea"/>
              <a:cs typeface="+mn-cs"/>
            </a:endParaRPr>
          </a:p>
        </p:txBody>
      </p:sp>
      <p:pic>
        <p:nvPicPr>
          <p:cNvPr id="23" name="Bildobjekt 22" descr="En bild som visar text, skärmbild, programvara, dator&#10;&#10;AI-genererat innehåll kan vara felaktigt.">
            <a:extLst>
              <a:ext uri="{FF2B5EF4-FFF2-40B4-BE49-F238E27FC236}">
                <a16:creationId xmlns:a16="http://schemas.microsoft.com/office/drawing/2014/main" id="{AFAC2BF0-38D2-E0FD-A2E7-8C01EC17F8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69" t="25279" r="77083" b="52356"/>
          <a:stretch>
            <a:fillRect/>
          </a:stretch>
        </p:blipFill>
        <p:spPr bwMode="auto">
          <a:xfrm>
            <a:off x="55890" y="2752692"/>
            <a:ext cx="1366261" cy="9070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Bildobjekt 23" descr="En bild som visar text, skärmbild, programvara, Multimedieprogram&#10;&#10;AI-genererat innehåll kan vara felaktigt.">
            <a:extLst>
              <a:ext uri="{FF2B5EF4-FFF2-40B4-BE49-F238E27FC236}">
                <a16:creationId xmlns:a16="http://schemas.microsoft.com/office/drawing/2014/main" id="{0DCD56F4-B6FC-40AA-ADB2-C79C9728F3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56" t="24751" r="65242" b="37096"/>
          <a:stretch>
            <a:fillRect/>
          </a:stretch>
        </p:blipFill>
        <p:spPr bwMode="auto">
          <a:xfrm>
            <a:off x="68925" y="3856441"/>
            <a:ext cx="1340194" cy="9339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Bildobjekt 24" descr="En bild som visar text, skärmbild, programvara, Multimedieprogram&#10;&#10;AI-genererat innehåll kan vara felaktigt.">
            <a:extLst>
              <a:ext uri="{FF2B5EF4-FFF2-40B4-BE49-F238E27FC236}">
                <a16:creationId xmlns:a16="http://schemas.microsoft.com/office/drawing/2014/main" id="{16A688B3-5D4C-3D44-6DE0-70084FF3337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39" t="24397" r="59160" b="29159"/>
          <a:stretch>
            <a:fillRect/>
          </a:stretch>
        </p:blipFill>
        <p:spPr bwMode="auto">
          <a:xfrm>
            <a:off x="72307" y="603266"/>
            <a:ext cx="1286476" cy="9036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textruta 30">
            <a:extLst>
              <a:ext uri="{FF2B5EF4-FFF2-40B4-BE49-F238E27FC236}">
                <a16:creationId xmlns:a16="http://schemas.microsoft.com/office/drawing/2014/main" id="{BBB97B8B-9605-DCBA-8E0A-5BCFBE5EECBB}"/>
              </a:ext>
            </a:extLst>
          </p:cNvPr>
          <p:cNvSpPr txBox="1"/>
          <p:nvPr/>
        </p:nvSpPr>
        <p:spPr>
          <a:xfrm>
            <a:off x="1465692" y="5083110"/>
            <a:ext cx="71387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</a:rPr>
              <a:t>IT &amp; Copy</a:t>
            </a:r>
          </a:p>
          <a:p>
            <a:r>
              <a:rPr lang="sv-SE" sz="1500" dirty="0"/>
              <a:t>Vi erbjuder ett brett utbud av IT-tjänster samt försäljning av datorer och utrustning. Låt oss ta hand om IT-drift och säkerhet i ert företag. Vi erbjuder en rad kontorsmaskiner och utrustning, allt för att underlätta utskrifts- och kopieringsbehoven.</a:t>
            </a:r>
          </a:p>
          <a:p>
            <a:endParaRPr lang="sv-SE" sz="1500" dirty="0"/>
          </a:p>
          <a:p>
            <a:endParaRPr lang="sv-S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Alt Rg" panose="02000506030000020004" pitchFamily="50" charset="0"/>
            </a:endParaRPr>
          </a:p>
          <a:p>
            <a:endParaRPr lang="sv-SE" dirty="0"/>
          </a:p>
          <a:p>
            <a:endParaRPr lang="sv-SE" dirty="0"/>
          </a:p>
        </p:txBody>
      </p:sp>
      <p:pic>
        <p:nvPicPr>
          <p:cNvPr id="33" name="Bildobjekt 32">
            <a:extLst>
              <a:ext uri="{FF2B5EF4-FFF2-40B4-BE49-F238E27FC236}">
                <a16:creationId xmlns:a16="http://schemas.microsoft.com/office/drawing/2014/main" id="{019E9B0A-6431-6E4F-BFAE-1856BF6C644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8790" t="2581" r="12439" b="2520"/>
          <a:stretch>
            <a:fillRect/>
          </a:stretch>
        </p:blipFill>
        <p:spPr>
          <a:xfrm>
            <a:off x="31360" y="1692062"/>
            <a:ext cx="1383459" cy="853749"/>
          </a:xfrm>
          <a:prstGeom prst="rect">
            <a:avLst/>
          </a:prstGeom>
        </p:spPr>
      </p:pic>
      <p:sp>
        <p:nvSpPr>
          <p:cNvPr id="41" name="textruta 40">
            <a:extLst>
              <a:ext uri="{FF2B5EF4-FFF2-40B4-BE49-F238E27FC236}">
                <a16:creationId xmlns:a16="http://schemas.microsoft.com/office/drawing/2014/main" id="{279AB0BD-E241-6414-51E2-D8FE2C2D3059}"/>
              </a:ext>
            </a:extLst>
          </p:cNvPr>
          <p:cNvSpPr txBox="1"/>
          <p:nvPr/>
        </p:nvSpPr>
        <p:spPr>
          <a:xfrm>
            <a:off x="1400338" y="1635472"/>
            <a:ext cx="5979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</a:rPr>
              <a:t>Profil och företagsgåvor</a:t>
            </a:r>
          </a:p>
          <a:p>
            <a:r>
              <a:rPr lang="sv-SE" sz="1500" dirty="0"/>
              <a:t>Profiltryck och företagsgåvor. Kuvert, pennor, konferensblock, pärmar, visitkort, stämplar, påsar, muggar, logoband, flaggor, </a:t>
            </a:r>
            <a:r>
              <a:rPr lang="sv-SE" sz="1500" dirty="0" err="1"/>
              <a:t>rollups</a:t>
            </a:r>
            <a:r>
              <a:rPr lang="sv-SE" sz="1500" dirty="0"/>
              <a:t> m.m.</a:t>
            </a:r>
          </a:p>
        </p:txBody>
      </p:sp>
      <p:pic>
        <p:nvPicPr>
          <p:cNvPr id="4" name="Bildobjekt 3" descr="En bild som visar text, dator, skärmbild, programvara&#10;&#10;AI-genererat innehåll kan vara felaktigt.">
            <a:extLst>
              <a:ext uri="{FF2B5EF4-FFF2-40B4-BE49-F238E27FC236}">
                <a16:creationId xmlns:a16="http://schemas.microsoft.com/office/drawing/2014/main" id="{C5D42E11-FAF7-2207-71AF-736A3A966C2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486" t="24986" r="57007" b="29568"/>
          <a:stretch>
            <a:fillRect/>
          </a:stretch>
        </p:blipFill>
        <p:spPr bwMode="auto">
          <a:xfrm>
            <a:off x="40640" y="5121646"/>
            <a:ext cx="1396763" cy="903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9831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4BF0C-9B36-810F-3255-DE6DAC66C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05C9E6-09A4-ABA3-9F9E-BBCC8266F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44624"/>
            <a:ext cx="7466647" cy="1693024"/>
          </a:xfrm>
        </p:spPr>
        <p:txBody>
          <a:bodyPr>
            <a:noAutofit/>
          </a:bodyPr>
          <a:lstStyle/>
          <a:p>
            <a:pPr algn="ctr"/>
            <a:r>
              <a:rPr lang="sv-S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  <a:ea typeface="+mn-ea"/>
                <a:cs typeface="+mn-cs"/>
              </a:rPr>
              <a:t>Bli webbkund</a:t>
            </a:r>
            <a:br>
              <a:rPr lang="sv-S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  <a:ea typeface="+mn-ea"/>
                <a:cs typeface="+mn-cs"/>
              </a:rPr>
            </a:br>
            <a:r>
              <a:rPr lang="sv-S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  <a:ea typeface="+mn-ea"/>
                <a:cs typeface="+mn-cs"/>
              </a:rPr>
              <a:t>k</a:t>
            </a:r>
            <a:r>
              <a:rPr lang="sv-SE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  <a:ea typeface="+mn-ea"/>
                <a:cs typeface="+mn-cs"/>
              </a:rPr>
              <a:t>ontorsspecial.se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804F9A-A441-EC19-9638-B26C8189E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endParaRPr lang="sv-SE" sz="2800" dirty="0">
              <a:latin typeface="Futura Std Medium" panose="020B0502020204020303" pitchFamily="34" charset="0"/>
            </a:endParaRPr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endParaRPr lang="sv-SE" sz="2800" dirty="0"/>
          </a:p>
          <a:p>
            <a:endParaRPr lang="sv-SE" sz="280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1E4C591-FD9F-E82E-CC04-4090504639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6" t="28326" r="39521" b="23325"/>
          <a:stretch/>
        </p:blipFill>
        <p:spPr>
          <a:xfrm>
            <a:off x="7740352" y="3611"/>
            <a:ext cx="1224236" cy="1479285"/>
          </a:xfrm>
          <a:prstGeom prst="rect">
            <a:avLst/>
          </a:prstGeom>
        </p:spPr>
      </p:pic>
      <p:grpSp>
        <p:nvGrpSpPr>
          <p:cNvPr id="17" name="Grupp 16">
            <a:extLst>
              <a:ext uri="{FF2B5EF4-FFF2-40B4-BE49-F238E27FC236}">
                <a16:creationId xmlns:a16="http://schemas.microsoft.com/office/drawing/2014/main" id="{D4043C0C-DD48-DD66-E558-5D4F60DE8456}"/>
              </a:ext>
            </a:extLst>
          </p:cNvPr>
          <p:cNvGrpSpPr/>
          <p:nvPr/>
        </p:nvGrpSpPr>
        <p:grpSpPr>
          <a:xfrm>
            <a:off x="-540568" y="6237312"/>
            <a:ext cx="9684568" cy="720080"/>
            <a:chOff x="-540568" y="6309320"/>
            <a:chExt cx="9684568" cy="720080"/>
          </a:xfrm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F820A6D3-2CF3-E463-1505-90BB09545277}"/>
                </a:ext>
              </a:extLst>
            </p:cNvPr>
            <p:cNvSpPr/>
            <p:nvPr/>
          </p:nvSpPr>
          <p:spPr>
            <a:xfrm>
              <a:off x="-540568" y="6309320"/>
              <a:ext cx="9684568" cy="720080"/>
            </a:xfrm>
            <a:prstGeom prst="rect">
              <a:avLst/>
            </a:prstGeom>
            <a:solidFill>
              <a:srgbClr val="DB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0C7F2486-8DFC-9DB7-BA45-5923CEE140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97" b="24280"/>
            <a:stretch/>
          </p:blipFill>
          <p:spPr>
            <a:xfrm>
              <a:off x="6031793" y="6381384"/>
              <a:ext cx="3112207" cy="648016"/>
            </a:xfrm>
            <a:prstGeom prst="rect">
              <a:avLst/>
            </a:prstGeom>
          </p:spPr>
        </p:pic>
      </p:grpSp>
      <p:pic>
        <p:nvPicPr>
          <p:cNvPr id="4" name="Bildobjekt 3" descr="En bild som visar text, skärmbild, programvara, dator&#10;&#10;AI-genererat innehåll kan vara felaktigt.">
            <a:extLst>
              <a:ext uri="{FF2B5EF4-FFF2-40B4-BE49-F238E27FC236}">
                <a16:creationId xmlns:a16="http://schemas.microsoft.com/office/drawing/2014/main" id="{C822BA2A-6335-50E2-793D-30276143D8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0" t="25245" r="64230" b="32731"/>
          <a:stretch>
            <a:fillRect/>
          </a:stretch>
        </p:blipFill>
        <p:spPr bwMode="auto">
          <a:xfrm>
            <a:off x="1702872" y="1828801"/>
            <a:ext cx="5328592" cy="39563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8670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D3548-3152-8437-62EE-DF5ABDD53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0CFBB-CC80-FCE2-9242-108DEF0C5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404664"/>
            <a:ext cx="7466647" cy="1332984"/>
          </a:xfrm>
        </p:spPr>
        <p:txBody>
          <a:bodyPr>
            <a:noAutofit/>
          </a:bodyPr>
          <a:lstStyle/>
          <a:p>
            <a:pPr algn="ctr"/>
            <a:r>
              <a:rPr lang="sv-S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  <a:ea typeface="+mn-ea"/>
                <a:cs typeface="+mn-cs"/>
              </a:rPr>
              <a:t>Kontakta oss!</a:t>
            </a:r>
            <a:br>
              <a:rPr lang="sv-S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  <a:ea typeface="+mn-ea"/>
                <a:cs typeface="+mn-cs"/>
              </a:rPr>
            </a:br>
            <a:r>
              <a:rPr lang="sv-S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  <a:ea typeface="+mn-ea"/>
                <a:cs typeface="+mn-cs"/>
              </a:rPr>
              <a:t> 0383-76 31 70</a:t>
            </a:r>
            <a:endParaRPr lang="sv-SE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Alt Rg" panose="02000506030000020004" pitchFamily="50" charset="0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E36246-4309-ADDD-38BC-69A86775F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endParaRPr lang="sv-SE" sz="2800" dirty="0">
              <a:latin typeface="Futura Std Medium" panose="020B0502020204020303" pitchFamily="34" charset="0"/>
            </a:endParaRPr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pPr marL="0" indent="0">
              <a:buNone/>
            </a:pPr>
            <a:r>
              <a:rPr lang="sv-S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</a:rPr>
              <a:t>                     order@kontorsspecial.se</a:t>
            </a:r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endParaRPr lang="sv-SE" sz="2800" dirty="0"/>
          </a:p>
          <a:p>
            <a:endParaRPr lang="sv-SE" sz="280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F3C4D75-F376-70EC-0441-30CBD362A5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6" t="28326" r="39521" b="23325"/>
          <a:stretch/>
        </p:blipFill>
        <p:spPr>
          <a:xfrm>
            <a:off x="7740352" y="3611"/>
            <a:ext cx="1224236" cy="1479285"/>
          </a:xfrm>
          <a:prstGeom prst="rect">
            <a:avLst/>
          </a:prstGeom>
        </p:spPr>
      </p:pic>
      <p:grpSp>
        <p:nvGrpSpPr>
          <p:cNvPr id="17" name="Grupp 16">
            <a:extLst>
              <a:ext uri="{FF2B5EF4-FFF2-40B4-BE49-F238E27FC236}">
                <a16:creationId xmlns:a16="http://schemas.microsoft.com/office/drawing/2014/main" id="{B8C52481-B0B3-399E-7F84-C41E739AE610}"/>
              </a:ext>
            </a:extLst>
          </p:cNvPr>
          <p:cNvGrpSpPr/>
          <p:nvPr/>
        </p:nvGrpSpPr>
        <p:grpSpPr>
          <a:xfrm>
            <a:off x="-540568" y="6237312"/>
            <a:ext cx="9684568" cy="720080"/>
            <a:chOff x="-540568" y="6309320"/>
            <a:chExt cx="9684568" cy="720080"/>
          </a:xfrm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10DFD384-CCE7-8C47-6351-EE4B3CE25D07}"/>
                </a:ext>
              </a:extLst>
            </p:cNvPr>
            <p:cNvSpPr/>
            <p:nvPr/>
          </p:nvSpPr>
          <p:spPr>
            <a:xfrm>
              <a:off x="-540568" y="6309320"/>
              <a:ext cx="9684568" cy="720080"/>
            </a:xfrm>
            <a:prstGeom prst="rect">
              <a:avLst/>
            </a:prstGeom>
            <a:solidFill>
              <a:srgbClr val="DB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FFDCAAC3-9590-23FA-49B9-C5363E7B67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97" b="24280"/>
            <a:stretch/>
          </p:blipFill>
          <p:spPr>
            <a:xfrm>
              <a:off x="6031793" y="6381384"/>
              <a:ext cx="3112207" cy="648016"/>
            </a:xfrm>
            <a:prstGeom prst="rect">
              <a:avLst/>
            </a:prstGeom>
          </p:spPr>
        </p:pic>
      </p:grpSp>
      <p:pic>
        <p:nvPicPr>
          <p:cNvPr id="4" name="Bildobjekt 3" descr="En bild som visar text, skärmbild, programvara, Webbplats&#10;&#10;AI-genererat innehåll kan vara felaktigt.">
            <a:extLst>
              <a:ext uri="{FF2B5EF4-FFF2-40B4-BE49-F238E27FC236}">
                <a16:creationId xmlns:a16="http://schemas.microsoft.com/office/drawing/2014/main" id="{01E4CDBF-4583-AD62-313D-009E6A4D1D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33" t="27043" r="61310" b="32980"/>
          <a:stretch>
            <a:fillRect/>
          </a:stretch>
        </p:blipFill>
        <p:spPr bwMode="auto">
          <a:xfrm>
            <a:off x="1763688" y="1746218"/>
            <a:ext cx="5400600" cy="351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6864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1043608" y="870682"/>
            <a:ext cx="7200900" cy="8709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  <a:ea typeface="+mn-ea"/>
                <a:cs typeface="+mn-cs"/>
              </a:rPr>
              <a:t>Miljöpolicy</a:t>
            </a:r>
          </a:p>
        </p:txBody>
      </p:sp>
      <p:grpSp>
        <p:nvGrpSpPr>
          <p:cNvPr id="21" name="Grupp 20"/>
          <p:cNvGrpSpPr/>
          <p:nvPr/>
        </p:nvGrpSpPr>
        <p:grpSpPr>
          <a:xfrm>
            <a:off x="683568" y="5013176"/>
            <a:ext cx="5563771" cy="811848"/>
            <a:chOff x="741471" y="5164712"/>
            <a:chExt cx="5563771" cy="811848"/>
          </a:xfrm>
        </p:grpSpPr>
        <p:pic>
          <p:nvPicPr>
            <p:cNvPr id="4" name="Bildobjekt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99" r="13111"/>
            <a:stretch/>
          </p:blipFill>
          <p:spPr>
            <a:xfrm>
              <a:off x="2289692" y="5239026"/>
              <a:ext cx="559936" cy="639009"/>
            </a:xfrm>
            <a:prstGeom prst="rect">
              <a:avLst/>
            </a:prstGeom>
          </p:spPr>
        </p:pic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5293" y="5298433"/>
              <a:ext cx="669949" cy="669949"/>
            </a:xfrm>
            <a:prstGeom prst="rect">
              <a:avLst/>
            </a:prstGeom>
          </p:spPr>
        </p:pic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836" y="5378228"/>
              <a:ext cx="794556" cy="545342"/>
            </a:xfrm>
            <a:prstGeom prst="rect">
              <a:avLst/>
            </a:prstGeom>
          </p:spPr>
        </p:pic>
        <p:pic>
          <p:nvPicPr>
            <p:cNvPr id="17" name="Bildobjekt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471" y="5164712"/>
              <a:ext cx="597863" cy="678727"/>
            </a:xfrm>
            <a:prstGeom prst="rect">
              <a:avLst/>
            </a:prstGeom>
          </p:spPr>
        </p:pic>
        <p:pic>
          <p:nvPicPr>
            <p:cNvPr id="18" name="Bildobjekt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8203" y="5355490"/>
              <a:ext cx="857648" cy="533886"/>
            </a:xfrm>
            <a:prstGeom prst="rect">
              <a:avLst/>
            </a:prstGeom>
          </p:spPr>
        </p:pic>
        <p:pic>
          <p:nvPicPr>
            <p:cNvPr id="19" name="Bildobjekt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3346" r="58263" b="-76"/>
            <a:stretch/>
          </p:blipFill>
          <p:spPr>
            <a:xfrm>
              <a:off x="2974916" y="5298433"/>
              <a:ext cx="647999" cy="648000"/>
            </a:xfrm>
            <a:prstGeom prst="rect">
              <a:avLst/>
            </a:prstGeom>
          </p:spPr>
        </p:pic>
        <p:pic>
          <p:nvPicPr>
            <p:cNvPr id="20" name="Bildobjekt 1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73" t="8004" r="29343" b="8140"/>
            <a:stretch/>
          </p:blipFill>
          <p:spPr>
            <a:xfrm>
              <a:off x="1479534" y="5201396"/>
              <a:ext cx="683968" cy="775164"/>
            </a:xfrm>
            <a:prstGeom prst="rect">
              <a:avLst/>
            </a:prstGeom>
          </p:spPr>
        </p:pic>
      </p:grp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741471" y="1747085"/>
            <a:ext cx="8124242" cy="1825931"/>
          </a:xfrm>
          <a:prstGeom prst="rect">
            <a:avLst/>
          </a:prstGeom>
        </p:spPr>
        <p:txBody>
          <a:bodyPr>
            <a:no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>
                <a:solidFill>
                  <a:schemeClr val="tx1"/>
                </a:solidFill>
                <a:latin typeface="Proxima Nova Alt Rg" panose="02000506030000020004" pitchFamily="50" charset="0"/>
              </a:rPr>
              <a:t>Kontorsspecial strävar efter att alltid minska miljöbelastningen.</a:t>
            </a:r>
          </a:p>
          <a:p>
            <a:pPr marL="0" indent="0">
              <a:buNone/>
            </a:pPr>
            <a:r>
              <a:rPr lang="sv-SE" dirty="0">
                <a:solidFill>
                  <a:schemeClr val="tx1"/>
                </a:solidFill>
                <a:latin typeface="Proxima Nova Alt Rg" panose="02000506030000020004" pitchFamily="50" charset="0"/>
              </a:rPr>
              <a:t>Vi har ett stort miljömärkt sortiment.</a:t>
            </a:r>
          </a:p>
          <a:p>
            <a:pPr marL="0" indent="0">
              <a:buNone/>
            </a:pPr>
            <a:r>
              <a:rPr lang="sv-SE" dirty="0">
                <a:solidFill>
                  <a:schemeClr val="tx1"/>
                </a:solidFill>
                <a:latin typeface="Proxima Nova Alt Rg" panose="02000506030000020004" pitchFamily="50" charset="0"/>
              </a:rPr>
              <a:t>Samordning av leveranser med våra turbilar på flera orter.</a:t>
            </a:r>
          </a:p>
          <a:p>
            <a:pPr marL="0" indent="0">
              <a:buNone/>
            </a:pPr>
            <a:r>
              <a:rPr lang="sv-SE" dirty="0">
                <a:solidFill>
                  <a:schemeClr val="tx1"/>
                </a:solidFill>
                <a:latin typeface="Proxima Nova Alt Rg" panose="02000506030000020004" pitchFamily="50" charset="0"/>
              </a:rPr>
              <a:t>Certifierade enligt ISO 14001.</a:t>
            </a:r>
          </a:p>
          <a:p>
            <a:pPr marL="0" indent="0">
              <a:buNone/>
            </a:pPr>
            <a:endParaRPr lang="sv-SE" dirty="0">
              <a:solidFill>
                <a:schemeClr val="tx1"/>
              </a:solidFill>
              <a:latin typeface="Proxima Nova Alt Rg" panose="02000506030000020004" pitchFamily="50" charset="0"/>
            </a:endParaRPr>
          </a:p>
          <a:p>
            <a:pPr marL="0" indent="0">
              <a:buNone/>
            </a:pPr>
            <a:r>
              <a:rPr lang="sv-SE" dirty="0">
                <a:solidFill>
                  <a:schemeClr val="tx1"/>
                </a:solidFill>
                <a:latin typeface="Proxima Nova Alt Rg" panose="02000506030000020004" pitchFamily="50" charset="0"/>
              </a:rPr>
              <a:t> 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0" b="36292"/>
          <a:stretch/>
        </p:blipFill>
        <p:spPr>
          <a:xfrm>
            <a:off x="5649398" y="6243319"/>
            <a:ext cx="3494602" cy="643508"/>
          </a:xfrm>
          <a:prstGeom prst="rect">
            <a:avLst/>
          </a:prstGeom>
          <a:ln>
            <a:noFill/>
          </a:ln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1" r="41176" b="5831"/>
          <a:stretch/>
        </p:blipFill>
        <p:spPr>
          <a:xfrm>
            <a:off x="6263516" y="3356992"/>
            <a:ext cx="2628964" cy="2470235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6" t="28326" r="39521" b="23325"/>
          <a:stretch/>
        </p:blipFill>
        <p:spPr>
          <a:xfrm>
            <a:off x="7740352" y="3611"/>
            <a:ext cx="1224236" cy="1479285"/>
          </a:xfrm>
          <a:prstGeom prst="rect">
            <a:avLst/>
          </a:prstGeom>
        </p:spPr>
      </p:pic>
      <p:grpSp>
        <p:nvGrpSpPr>
          <p:cNvPr id="23" name="Grupp 22"/>
          <p:cNvGrpSpPr/>
          <p:nvPr/>
        </p:nvGrpSpPr>
        <p:grpSpPr>
          <a:xfrm>
            <a:off x="-540568" y="6237312"/>
            <a:ext cx="9684568" cy="720080"/>
            <a:chOff x="-540568" y="6309320"/>
            <a:chExt cx="9684568" cy="720080"/>
          </a:xfrm>
        </p:grpSpPr>
        <p:sp>
          <p:nvSpPr>
            <p:cNvPr id="24" name="Rektangel 23"/>
            <p:cNvSpPr/>
            <p:nvPr/>
          </p:nvSpPr>
          <p:spPr>
            <a:xfrm>
              <a:off x="-540568" y="6309320"/>
              <a:ext cx="9684568" cy="720080"/>
            </a:xfrm>
            <a:prstGeom prst="rect">
              <a:avLst/>
            </a:prstGeom>
            <a:solidFill>
              <a:srgbClr val="DB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5" name="Bildobjekt 24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97" b="24280"/>
            <a:stretch/>
          </p:blipFill>
          <p:spPr>
            <a:xfrm>
              <a:off x="6031793" y="6381384"/>
              <a:ext cx="3112207" cy="648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6781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1043608" y="620688"/>
            <a:ext cx="7200900" cy="1120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v-SE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Alt Rg" panose="02000506030000020004" pitchFamily="50" charset="0"/>
              <a:ea typeface="+mn-ea"/>
              <a:cs typeface="+mn-cs"/>
            </a:endParaRPr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611560" y="1198046"/>
            <a:ext cx="8136905" cy="4968701"/>
          </a:xfrm>
          <a:prstGeom prst="rect">
            <a:avLst/>
          </a:prstGeom>
        </p:spPr>
        <p:txBody>
          <a:bodyPr>
            <a:no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dirty="0">
              <a:solidFill>
                <a:schemeClr val="tx1"/>
              </a:solidFill>
              <a:latin typeface="Proxima Nova Alt Rg" panose="02000506030000020004" pitchFamily="50" charset="0"/>
            </a:endParaRPr>
          </a:p>
          <a:p>
            <a:pPr marL="0" indent="0">
              <a:buNone/>
            </a:pPr>
            <a:r>
              <a:rPr lang="sv-SE" dirty="0">
                <a:solidFill>
                  <a:schemeClr val="tx1"/>
                </a:solidFill>
                <a:latin typeface="Proxima Nova Alt Rg" panose="02000506030000020004" pitchFamily="50" charset="0"/>
              </a:rPr>
              <a:t>Leverans HK- Vår </a:t>
            </a:r>
            <a:r>
              <a:rPr lang="sv-SE" dirty="0" err="1">
                <a:solidFill>
                  <a:schemeClr val="tx1"/>
                </a:solidFill>
                <a:latin typeface="Proxima Nova Alt Rg" panose="02000506030000020004" pitchFamily="50" charset="0"/>
              </a:rPr>
              <a:t>turbil</a:t>
            </a:r>
            <a:endParaRPr lang="sv-SE" dirty="0">
              <a:solidFill>
                <a:schemeClr val="tx1"/>
              </a:solidFill>
              <a:latin typeface="Proxima Nova Alt Rg" panose="02000506030000020004" pitchFamily="50" charset="0"/>
            </a:endParaRPr>
          </a:p>
          <a:p>
            <a:pPr marL="0" indent="0">
              <a:buNone/>
            </a:pPr>
            <a:r>
              <a:rPr lang="sv-SE" dirty="0">
                <a:solidFill>
                  <a:schemeClr val="tx1"/>
                </a:solidFill>
                <a:latin typeface="Proxima Nova Alt Rg" panose="02000506030000020004" pitchFamily="50" charset="0"/>
              </a:rPr>
              <a:t>Beställning senast kl. 13</a:t>
            </a:r>
          </a:p>
          <a:p>
            <a:pPr marL="0" indent="0">
              <a:buNone/>
            </a:pPr>
            <a:endParaRPr lang="sv-SE" dirty="0">
              <a:solidFill>
                <a:schemeClr val="tx1"/>
              </a:solidFill>
              <a:latin typeface="Proxima Nova Alt Rg" panose="02000506030000020004" pitchFamily="50" charset="0"/>
            </a:endParaRPr>
          </a:p>
          <a:p>
            <a:pPr marL="0" indent="0">
              <a:buNone/>
            </a:pPr>
            <a:r>
              <a:rPr lang="sv-SE" dirty="0">
                <a:solidFill>
                  <a:schemeClr val="tx1"/>
                </a:solidFill>
                <a:latin typeface="Proxima Nova Alt Rg" panose="02000506030000020004" pitchFamily="50" charset="0"/>
              </a:rPr>
              <a:t>Leverans -PostNord dagen efter beställning senast kl. 13</a:t>
            </a:r>
          </a:p>
          <a:p>
            <a:pPr marL="0" indent="0">
              <a:buNone/>
            </a:pPr>
            <a:endParaRPr lang="sv-SE" dirty="0">
              <a:solidFill>
                <a:schemeClr val="tx1"/>
              </a:solidFill>
              <a:latin typeface="Proxima Nova Alt Rg" panose="02000506030000020004" pitchFamily="50" charset="0"/>
            </a:endParaRPr>
          </a:p>
          <a:p>
            <a:pPr marL="0" indent="0">
              <a:buNone/>
            </a:pPr>
            <a:r>
              <a:rPr lang="sv-SE" dirty="0">
                <a:solidFill>
                  <a:schemeClr val="tx1"/>
                </a:solidFill>
                <a:latin typeface="Proxima Nova Alt Rg" panose="02000506030000020004" pitchFamily="50" charset="0"/>
              </a:rPr>
              <a:t>Fraktfritt vid beställning över 500:-</a:t>
            </a:r>
          </a:p>
          <a:p>
            <a:pPr marL="0" indent="0">
              <a:buNone/>
            </a:pPr>
            <a:r>
              <a:rPr lang="sv-SE" dirty="0">
                <a:solidFill>
                  <a:schemeClr val="tx1"/>
                </a:solidFill>
                <a:latin typeface="Proxima Nova Alt Rg" panose="02000506030000020004" pitchFamily="50" charset="0"/>
              </a:rPr>
              <a:t>Order under debiteras med 95:-</a:t>
            </a:r>
          </a:p>
          <a:p>
            <a:pPr marL="0" indent="0">
              <a:buNone/>
            </a:pPr>
            <a:endParaRPr lang="sv-SE" dirty="0">
              <a:solidFill>
                <a:schemeClr val="tx1"/>
              </a:solidFill>
              <a:latin typeface="Proxima Nova Alt Rg" panose="02000506030000020004" pitchFamily="50" charset="0"/>
            </a:endParaRPr>
          </a:p>
          <a:p>
            <a:pPr marL="0" indent="0">
              <a:buNone/>
            </a:pPr>
            <a:endParaRPr lang="sv-SE" dirty="0">
              <a:solidFill>
                <a:schemeClr val="tx1"/>
              </a:solidFill>
              <a:latin typeface="Proxima Nova Alt Rg" panose="02000506030000020004" pitchFamily="50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0" b="36292"/>
          <a:stretch/>
        </p:blipFill>
        <p:spPr>
          <a:xfrm>
            <a:off x="5649398" y="6243319"/>
            <a:ext cx="3494602" cy="643508"/>
          </a:xfrm>
          <a:prstGeom prst="rect">
            <a:avLst/>
          </a:prstGeom>
          <a:ln>
            <a:noFill/>
          </a:ln>
        </p:spPr>
      </p:pic>
      <p:pic>
        <p:nvPicPr>
          <p:cNvPr id="22" name="Bildobjekt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6" t="28326" r="39521" b="23325"/>
          <a:stretch/>
        </p:blipFill>
        <p:spPr>
          <a:xfrm>
            <a:off x="7740352" y="3611"/>
            <a:ext cx="1224236" cy="1479285"/>
          </a:xfrm>
          <a:prstGeom prst="rect">
            <a:avLst/>
          </a:prstGeom>
        </p:spPr>
      </p:pic>
      <p:grpSp>
        <p:nvGrpSpPr>
          <p:cNvPr id="23" name="Grupp 22"/>
          <p:cNvGrpSpPr/>
          <p:nvPr/>
        </p:nvGrpSpPr>
        <p:grpSpPr>
          <a:xfrm>
            <a:off x="0" y="6371221"/>
            <a:ext cx="9144000" cy="515604"/>
            <a:chOff x="-597834" y="6381384"/>
            <a:chExt cx="9741834" cy="648016"/>
          </a:xfrm>
        </p:grpSpPr>
        <p:sp>
          <p:nvSpPr>
            <p:cNvPr id="24" name="Rektangel 23"/>
            <p:cNvSpPr/>
            <p:nvPr/>
          </p:nvSpPr>
          <p:spPr>
            <a:xfrm>
              <a:off x="-597834" y="6381384"/>
              <a:ext cx="9741834" cy="648016"/>
            </a:xfrm>
            <a:prstGeom prst="rect">
              <a:avLst/>
            </a:prstGeom>
            <a:solidFill>
              <a:srgbClr val="DB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5" name="Bildobjekt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97" b="24280"/>
            <a:stretch/>
          </p:blipFill>
          <p:spPr>
            <a:xfrm>
              <a:off x="6031793" y="6381384"/>
              <a:ext cx="3112207" cy="648016"/>
            </a:xfrm>
            <a:prstGeom prst="rect">
              <a:avLst/>
            </a:prstGeom>
          </p:spPr>
        </p:pic>
      </p:grpSp>
      <p:sp>
        <p:nvSpPr>
          <p:cNvPr id="3" name="textruta 2">
            <a:extLst>
              <a:ext uri="{FF2B5EF4-FFF2-40B4-BE49-F238E27FC236}">
                <a16:creationId xmlns:a16="http://schemas.microsoft.com/office/drawing/2014/main" id="{5159A875-3C6E-372F-9AA0-A56709E02385}"/>
              </a:ext>
            </a:extLst>
          </p:cNvPr>
          <p:cNvSpPr txBox="1"/>
          <p:nvPr/>
        </p:nvSpPr>
        <p:spPr>
          <a:xfrm>
            <a:off x="611560" y="544116"/>
            <a:ext cx="5400600" cy="105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</a:rPr>
              <a:t>Leveransvillkor</a:t>
            </a:r>
            <a:endParaRPr lang="sv-SE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Alt Rg" panose="02000506030000020004" pitchFamily="50" charset="0"/>
              <a:ea typeface="+mn-ea"/>
              <a:cs typeface="+mn-cs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4014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29E98-FEB9-6DB9-7487-EBA2735BE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FF73AD14-D648-8D1E-E485-2886927E6EB5}"/>
              </a:ext>
            </a:extLst>
          </p:cNvPr>
          <p:cNvSpPr txBox="1">
            <a:spLocks/>
          </p:cNvSpPr>
          <p:nvPr/>
        </p:nvSpPr>
        <p:spPr>
          <a:xfrm>
            <a:off x="1043608" y="620688"/>
            <a:ext cx="7200900" cy="1120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  <a:ea typeface="+mn-ea"/>
                <a:cs typeface="+mn-cs"/>
              </a:rPr>
              <a:t>Referenskunder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56EF24EF-5D28-70A9-E379-55A5777DCA5E}"/>
              </a:ext>
            </a:extLst>
          </p:cNvPr>
          <p:cNvSpPr txBox="1">
            <a:spLocks/>
          </p:cNvSpPr>
          <p:nvPr/>
        </p:nvSpPr>
        <p:spPr>
          <a:xfrm>
            <a:off x="611560" y="1198046"/>
            <a:ext cx="8136905" cy="4968701"/>
          </a:xfrm>
          <a:prstGeom prst="rect">
            <a:avLst/>
          </a:prstGeom>
        </p:spPr>
        <p:txBody>
          <a:bodyPr>
            <a:no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>
                <a:solidFill>
                  <a:schemeClr val="tx1"/>
                </a:solidFill>
                <a:latin typeface="Proxima Nova Alt Rg" panose="02000506030000020004" pitchFamily="50" charset="0"/>
              </a:rPr>
              <a:t> </a:t>
            </a:r>
          </a:p>
          <a:p>
            <a:pPr marL="0" indent="0">
              <a:buNone/>
            </a:pPr>
            <a:r>
              <a:rPr lang="sv-SE" dirty="0">
                <a:solidFill>
                  <a:schemeClr val="tx1"/>
                </a:solidFill>
                <a:latin typeface="Proxima Nova Alt Rg" panose="02000506030000020004" pitchFamily="50" charset="0"/>
              </a:rPr>
              <a:t>  Region Jönköping Län			Jönköpings Kommun</a:t>
            </a:r>
          </a:p>
          <a:p>
            <a:pPr marL="0" indent="0">
              <a:buNone/>
            </a:pPr>
            <a:r>
              <a:rPr lang="sv-SE" dirty="0">
                <a:solidFill>
                  <a:schemeClr val="tx1"/>
                </a:solidFill>
                <a:latin typeface="Proxima Nova Alt Rg" panose="02000506030000020004" pitchFamily="50" charset="0"/>
              </a:rPr>
              <a:t>  </a:t>
            </a:r>
            <a:r>
              <a:rPr lang="sv-SE" dirty="0" err="1">
                <a:solidFill>
                  <a:schemeClr val="tx1"/>
                </a:solidFill>
                <a:latin typeface="Proxima Nova Alt Rg" panose="02000506030000020004" pitchFamily="50" charset="0"/>
              </a:rPr>
              <a:t>Jysk</a:t>
            </a:r>
            <a:r>
              <a:rPr lang="sv-SE" dirty="0">
                <a:solidFill>
                  <a:schemeClr val="tx1"/>
                </a:solidFill>
                <a:latin typeface="Proxima Nova Alt Rg" panose="02000506030000020004" pitchFamily="50" charset="0"/>
              </a:rPr>
              <a:t>					           Åbro Bryggeri</a:t>
            </a:r>
          </a:p>
          <a:p>
            <a:pPr marL="0" indent="0">
              <a:buNone/>
            </a:pPr>
            <a:r>
              <a:rPr lang="sv-SE" dirty="0">
                <a:solidFill>
                  <a:schemeClr val="tx1"/>
                </a:solidFill>
                <a:latin typeface="Proxima Nova Alt Rg" panose="02000506030000020004" pitchFamily="50" charset="0"/>
              </a:rPr>
              <a:t>  Husqvarna AB				</a:t>
            </a:r>
            <a:r>
              <a:rPr lang="sv-SE" dirty="0" err="1">
                <a:solidFill>
                  <a:schemeClr val="tx1"/>
                </a:solidFill>
                <a:latin typeface="Proxima Nova Alt Rg" panose="02000506030000020004" pitchFamily="50" charset="0"/>
              </a:rPr>
              <a:t>Obos</a:t>
            </a:r>
            <a:endParaRPr lang="sv-SE" dirty="0">
              <a:solidFill>
                <a:schemeClr val="tx1"/>
              </a:solidFill>
              <a:latin typeface="Proxima Nova Alt Rg" panose="02000506030000020004" pitchFamily="50" charset="0"/>
            </a:endParaRPr>
          </a:p>
          <a:p>
            <a:pPr marL="0" indent="0">
              <a:buNone/>
            </a:pPr>
            <a:r>
              <a:rPr lang="sv-SE" dirty="0">
                <a:solidFill>
                  <a:schemeClr val="tx1"/>
                </a:solidFill>
                <a:latin typeface="Proxima Nova Alt Rg" panose="02000506030000020004" pitchFamily="50" charset="0"/>
              </a:rPr>
              <a:t>  Länsförsäkringar			Hydro</a:t>
            </a:r>
          </a:p>
          <a:p>
            <a:pPr marL="0" indent="0">
              <a:buNone/>
            </a:pPr>
            <a:r>
              <a:rPr lang="sv-SE" dirty="0">
                <a:solidFill>
                  <a:schemeClr val="tx1"/>
                </a:solidFill>
                <a:latin typeface="Proxima Nova Alt Rg" panose="02000506030000020004" pitchFamily="50" charset="0"/>
              </a:rPr>
              <a:t>  </a:t>
            </a:r>
            <a:r>
              <a:rPr lang="sv-SE" dirty="0" err="1">
                <a:solidFill>
                  <a:schemeClr val="tx1"/>
                </a:solidFill>
                <a:latin typeface="Proxima Nova Alt Rg" panose="02000506030000020004" pitchFamily="50" charset="0"/>
              </a:rPr>
              <a:t>Skruf</a:t>
            </a:r>
            <a:r>
              <a:rPr lang="sv-SE" dirty="0">
                <a:solidFill>
                  <a:schemeClr val="tx1"/>
                </a:solidFill>
                <a:latin typeface="Proxima Nova Alt Rg" panose="02000506030000020004" pitchFamily="50" charset="0"/>
              </a:rPr>
              <a:t> Snus				Ekenäs Mekaniska</a:t>
            </a:r>
          </a:p>
          <a:p>
            <a:pPr marL="0" indent="0">
              <a:buNone/>
            </a:pPr>
            <a:r>
              <a:rPr lang="sv-SE" dirty="0">
                <a:solidFill>
                  <a:schemeClr val="tx1"/>
                </a:solidFill>
                <a:latin typeface="Proxima Nova Alt Rg" panose="02000506030000020004" pitchFamily="50" charset="0"/>
              </a:rPr>
              <a:t>  </a:t>
            </a:r>
            <a:r>
              <a:rPr lang="sv-SE" dirty="0" err="1">
                <a:solidFill>
                  <a:schemeClr val="tx1"/>
                </a:solidFill>
                <a:latin typeface="Proxima Nova Alt Rg" panose="02000506030000020004" pitchFamily="50" charset="0"/>
              </a:rPr>
              <a:t>Jkpg</a:t>
            </a:r>
            <a:r>
              <a:rPr lang="sv-SE" dirty="0">
                <a:solidFill>
                  <a:schemeClr val="tx1"/>
                </a:solidFill>
                <a:latin typeface="Proxima Nova Alt Rg" panose="02000506030000020004" pitchFamily="50" charset="0"/>
              </a:rPr>
              <a:t> Energi				Holsbyverken</a:t>
            </a:r>
          </a:p>
          <a:p>
            <a:pPr marL="0" indent="0">
              <a:buNone/>
            </a:pPr>
            <a:r>
              <a:rPr lang="sv-SE" dirty="0">
                <a:solidFill>
                  <a:schemeClr val="tx1"/>
                </a:solidFill>
                <a:latin typeface="Proxima Nova Alt Rg" panose="02000506030000020004" pitchFamily="50" charset="0"/>
              </a:rPr>
              <a:t>  Itab Shop					MP Bolagen</a:t>
            </a:r>
          </a:p>
          <a:p>
            <a:pPr marL="0" indent="0">
              <a:buNone/>
            </a:pPr>
            <a:r>
              <a:rPr lang="sv-SE" dirty="0">
                <a:solidFill>
                  <a:schemeClr val="tx1"/>
                </a:solidFill>
                <a:latin typeface="Proxima Nova Alt Rg" panose="02000506030000020004" pitchFamily="50" charset="0"/>
              </a:rPr>
              <a:t>  </a:t>
            </a:r>
            <a:r>
              <a:rPr lang="sv-SE" dirty="0" err="1">
                <a:solidFill>
                  <a:schemeClr val="tx1"/>
                </a:solidFill>
                <a:latin typeface="Proxima Nova Alt Rg" panose="02000506030000020004" pitchFamily="50" charset="0"/>
              </a:rPr>
              <a:t>Wernesson</a:t>
            </a:r>
            <a:r>
              <a:rPr lang="sv-SE" dirty="0">
                <a:solidFill>
                  <a:schemeClr val="tx1"/>
                </a:solidFill>
                <a:latin typeface="Proxima Nova Alt Rg" panose="02000506030000020004" pitchFamily="50" charset="0"/>
              </a:rPr>
              <a:t> Ost                                  Ullinge Gruppen				</a:t>
            </a:r>
          </a:p>
          <a:p>
            <a:pPr marL="0" indent="0">
              <a:buNone/>
            </a:pPr>
            <a:endParaRPr lang="sv-SE" dirty="0">
              <a:solidFill>
                <a:schemeClr val="tx1"/>
              </a:solidFill>
              <a:latin typeface="Proxima Nova Alt Rg" panose="02000506030000020004" pitchFamily="50" charset="0"/>
            </a:endParaRPr>
          </a:p>
          <a:p>
            <a:pPr marL="0" indent="0">
              <a:buNone/>
            </a:pPr>
            <a:endParaRPr lang="sv-SE" dirty="0">
              <a:solidFill>
                <a:schemeClr val="tx1"/>
              </a:solidFill>
              <a:latin typeface="Proxima Nova Alt Rg" panose="02000506030000020004" pitchFamily="50" charset="0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7640146-B02E-166B-5735-D4D6B9B3E0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0" b="36292"/>
          <a:stretch/>
        </p:blipFill>
        <p:spPr>
          <a:xfrm>
            <a:off x="5649398" y="6243319"/>
            <a:ext cx="3494602" cy="643508"/>
          </a:xfrm>
          <a:prstGeom prst="rect">
            <a:avLst/>
          </a:prstGeom>
          <a:ln>
            <a:noFill/>
          </a:ln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8327C44B-F2D1-6FEE-19BE-3863A9E5C6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6" t="28326" r="39521" b="23325"/>
          <a:stretch/>
        </p:blipFill>
        <p:spPr>
          <a:xfrm>
            <a:off x="7740352" y="3611"/>
            <a:ext cx="1224236" cy="1479285"/>
          </a:xfrm>
          <a:prstGeom prst="rect">
            <a:avLst/>
          </a:prstGeom>
        </p:spPr>
      </p:pic>
      <p:grpSp>
        <p:nvGrpSpPr>
          <p:cNvPr id="23" name="Grupp 22">
            <a:extLst>
              <a:ext uri="{FF2B5EF4-FFF2-40B4-BE49-F238E27FC236}">
                <a16:creationId xmlns:a16="http://schemas.microsoft.com/office/drawing/2014/main" id="{234D76B8-3126-E68B-0525-A02B8ED9ABD6}"/>
              </a:ext>
            </a:extLst>
          </p:cNvPr>
          <p:cNvGrpSpPr/>
          <p:nvPr/>
        </p:nvGrpSpPr>
        <p:grpSpPr>
          <a:xfrm>
            <a:off x="0" y="6371221"/>
            <a:ext cx="9144000" cy="515604"/>
            <a:chOff x="-597834" y="6381384"/>
            <a:chExt cx="9741834" cy="648016"/>
          </a:xfrm>
        </p:grpSpPr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98D6BCDD-7058-C121-2AD1-88E4C11ABC74}"/>
                </a:ext>
              </a:extLst>
            </p:cNvPr>
            <p:cNvSpPr/>
            <p:nvPr/>
          </p:nvSpPr>
          <p:spPr>
            <a:xfrm>
              <a:off x="-597834" y="6381384"/>
              <a:ext cx="9741834" cy="648016"/>
            </a:xfrm>
            <a:prstGeom prst="rect">
              <a:avLst/>
            </a:prstGeom>
            <a:solidFill>
              <a:srgbClr val="DB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5" name="Bildobjekt 24">
              <a:extLst>
                <a:ext uri="{FF2B5EF4-FFF2-40B4-BE49-F238E27FC236}">
                  <a16:creationId xmlns:a16="http://schemas.microsoft.com/office/drawing/2014/main" id="{4BA75799-52F8-9793-8F2D-C5CDCA9C8F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97" b="24280"/>
            <a:stretch/>
          </p:blipFill>
          <p:spPr>
            <a:xfrm>
              <a:off x="6031793" y="6381384"/>
              <a:ext cx="3112207" cy="648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582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11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9" t="28326" r="37616" b="21657"/>
          <a:stretch/>
        </p:blipFill>
        <p:spPr>
          <a:xfrm>
            <a:off x="7092280" y="-3902"/>
            <a:ext cx="2100000" cy="25200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0" y="47971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>
                <a:solidFill>
                  <a:schemeClr val="bg1"/>
                </a:solidFill>
                <a:latin typeface="Proxima Nova Alt Rg" panose="02000506030000020004" pitchFamily="50" charset="0"/>
              </a:rPr>
              <a:t>ALLT FÖR ARBETSPLATSEN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4283968" y="530120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400" dirty="0">
                <a:solidFill>
                  <a:schemeClr val="bg1"/>
                </a:solidFill>
                <a:latin typeface="Proxima Nova Alt Rg" panose="02000506030000020004" pitchFamily="50" charset="0"/>
              </a:rPr>
              <a:t>www.kontorsspecial.se</a:t>
            </a:r>
          </a:p>
        </p:txBody>
      </p:sp>
    </p:spTree>
    <p:extLst>
      <p:ext uri="{BB962C8B-B14F-4D97-AF65-F5344CB8AC3E}">
        <p14:creationId xmlns:p14="http://schemas.microsoft.com/office/powerpoint/2010/main" val="1490130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D201E-956A-876B-A31C-515EC74FD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DB74C3-0944-32FA-9118-9D2082CE6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404664"/>
            <a:ext cx="7466647" cy="1332984"/>
          </a:xfrm>
        </p:spPr>
        <p:txBody>
          <a:bodyPr>
            <a:noAutofit/>
          </a:bodyPr>
          <a:lstStyle/>
          <a:p>
            <a:pPr algn="ctr"/>
            <a:r>
              <a:rPr lang="sv-S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  <a:ea typeface="+mn-ea"/>
                <a:cs typeface="+mn-cs"/>
              </a:rPr>
              <a:t>Lokal samarbetspartner</a:t>
            </a:r>
            <a:endParaRPr lang="sv-SE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Alt Rg" panose="02000506030000020004" pitchFamily="50" charset="0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D3E3D1-69C4-966F-607A-FA2F0E1C0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endParaRPr lang="sv-SE" sz="2800" dirty="0">
              <a:latin typeface="Futura Std Medium" panose="020B0502020204020303" pitchFamily="34" charset="0"/>
            </a:endParaRPr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endParaRPr lang="sv-SE" sz="2800" dirty="0"/>
          </a:p>
          <a:p>
            <a:endParaRPr lang="sv-SE" sz="280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30741EF-7A30-837B-FA19-7D49994F6A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6" t="28326" r="39521" b="23325"/>
          <a:stretch/>
        </p:blipFill>
        <p:spPr>
          <a:xfrm>
            <a:off x="7740352" y="3611"/>
            <a:ext cx="1224236" cy="1479285"/>
          </a:xfrm>
          <a:prstGeom prst="rect">
            <a:avLst/>
          </a:prstGeom>
        </p:spPr>
      </p:pic>
      <p:grpSp>
        <p:nvGrpSpPr>
          <p:cNvPr id="17" name="Grupp 16">
            <a:extLst>
              <a:ext uri="{FF2B5EF4-FFF2-40B4-BE49-F238E27FC236}">
                <a16:creationId xmlns:a16="http://schemas.microsoft.com/office/drawing/2014/main" id="{9292E034-2BC0-7B7F-5E9F-3C2CCA903BB2}"/>
              </a:ext>
            </a:extLst>
          </p:cNvPr>
          <p:cNvGrpSpPr/>
          <p:nvPr/>
        </p:nvGrpSpPr>
        <p:grpSpPr>
          <a:xfrm>
            <a:off x="-540568" y="6237312"/>
            <a:ext cx="9684568" cy="720080"/>
            <a:chOff x="-540568" y="6309320"/>
            <a:chExt cx="9684568" cy="720080"/>
          </a:xfrm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0F11B004-19F6-4208-4A6C-1B8AB84225A3}"/>
                </a:ext>
              </a:extLst>
            </p:cNvPr>
            <p:cNvSpPr/>
            <p:nvPr/>
          </p:nvSpPr>
          <p:spPr>
            <a:xfrm>
              <a:off x="-540568" y="6309320"/>
              <a:ext cx="9684568" cy="720080"/>
            </a:xfrm>
            <a:prstGeom prst="rect">
              <a:avLst/>
            </a:prstGeom>
            <a:solidFill>
              <a:srgbClr val="DB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BB2FC5C5-0A2F-2297-734E-A8AEF450B5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97" b="24280"/>
            <a:stretch/>
          </p:blipFill>
          <p:spPr>
            <a:xfrm>
              <a:off x="6031793" y="6381384"/>
              <a:ext cx="3112207" cy="648016"/>
            </a:xfrm>
            <a:prstGeom prst="rect">
              <a:avLst/>
            </a:prstGeom>
          </p:spPr>
        </p:pic>
      </p:grpSp>
      <p:pic>
        <p:nvPicPr>
          <p:cNvPr id="5" name="Bildobjekt 4">
            <a:extLst>
              <a:ext uri="{FF2B5EF4-FFF2-40B4-BE49-F238E27FC236}">
                <a16:creationId xmlns:a16="http://schemas.microsoft.com/office/drawing/2014/main" id="{ADD11A4A-0E28-FEB6-9B98-EF50492C6841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" b="10607"/>
          <a:stretch>
            <a:fillRect/>
          </a:stretch>
        </p:blipFill>
        <p:spPr bwMode="auto">
          <a:xfrm>
            <a:off x="2123728" y="1628800"/>
            <a:ext cx="4741356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758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89" y="2433915"/>
            <a:ext cx="2564752" cy="1584083"/>
          </a:xfrm>
          <a:prstGeom prst="rect">
            <a:avLst/>
          </a:prstGeom>
        </p:spPr>
      </p:pic>
      <p:grpSp>
        <p:nvGrpSpPr>
          <p:cNvPr id="7" name="Grupp 6"/>
          <p:cNvGrpSpPr/>
          <p:nvPr/>
        </p:nvGrpSpPr>
        <p:grpSpPr>
          <a:xfrm>
            <a:off x="4282" y="5917032"/>
            <a:ext cx="9145016" cy="940967"/>
            <a:chOff x="-265994" y="6205137"/>
            <a:chExt cx="9162289" cy="796951"/>
          </a:xfrm>
        </p:grpSpPr>
        <p:sp>
          <p:nvSpPr>
            <p:cNvPr id="6" name="Rektangel 5"/>
            <p:cNvSpPr/>
            <p:nvPr/>
          </p:nvSpPr>
          <p:spPr>
            <a:xfrm>
              <a:off x="-265994" y="6205137"/>
              <a:ext cx="9162289" cy="796951"/>
            </a:xfrm>
            <a:prstGeom prst="rect">
              <a:avLst/>
            </a:prstGeom>
            <a:solidFill>
              <a:srgbClr val="DB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5" name="Bildobjekt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97" b="24280"/>
            <a:stretch/>
          </p:blipFill>
          <p:spPr>
            <a:xfrm>
              <a:off x="5556334" y="6265624"/>
              <a:ext cx="3246480" cy="675974"/>
            </a:xfrm>
            <a:prstGeom prst="rect">
              <a:avLst/>
            </a:prstGeom>
          </p:spPr>
        </p:pic>
      </p:grpSp>
      <p:pic>
        <p:nvPicPr>
          <p:cNvPr id="11" name="Bildobjekt 10" descr="En bild som visar text, skärmbild, programvara, Webbplats&#10;&#10;AI-genererat innehåll kan vara felaktigt.">
            <a:extLst>
              <a:ext uri="{FF2B5EF4-FFF2-40B4-BE49-F238E27FC236}">
                <a16:creationId xmlns:a16="http://schemas.microsoft.com/office/drawing/2014/main" id="{AC6F9837-E6E1-EF7E-1447-E2AA2DAD2A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33" t="27043" r="61310" b="32980"/>
          <a:stretch>
            <a:fillRect/>
          </a:stretch>
        </p:blipFill>
        <p:spPr bwMode="auto">
          <a:xfrm>
            <a:off x="562689" y="646697"/>
            <a:ext cx="2564752" cy="1687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Bildobjekt 15" descr="En bild som visar text, skärmbild, programvara, dator&#10;&#10;AI-genererat innehåll kan vara felaktigt.">
            <a:extLst>
              <a:ext uri="{FF2B5EF4-FFF2-40B4-BE49-F238E27FC236}">
                <a16:creationId xmlns:a16="http://schemas.microsoft.com/office/drawing/2014/main" id="{D1EF55E1-5A3D-6DFC-FE37-26DA0D9EC9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72" t="24986" r="66368" b="37428"/>
          <a:stretch>
            <a:fillRect/>
          </a:stretch>
        </p:blipFill>
        <p:spPr bwMode="auto">
          <a:xfrm>
            <a:off x="5872906" y="649539"/>
            <a:ext cx="2407682" cy="1687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3E0A0998-52E6-C01C-60AF-425F46CAD35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2370" b="6455"/>
          <a:stretch>
            <a:fillRect/>
          </a:stretch>
        </p:blipFill>
        <p:spPr>
          <a:xfrm>
            <a:off x="3254289" y="2433915"/>
            <a:ext cx="2514980" cy="1596662"/>
          </a:xfrm>
          <a:prstGeom prst="rect">
            <a:avLst/>
          </a:prstGeom>
        </p:spPr>
      </p:pic>
      <p:pic>
        <p:nvPicPr>
          <p:cNvPr id="22" name="Bildobjekt 21" descr="En bild som visar text, skärmbild, programvara, Multimedieprogram&#10;&#10;AI-genererat innehåll kan vara felaktigt.">
            <a:extLst>
              <a:ext uri="{FF2B5EF4-FFF2-40B4-BE49-F238E27FC236}">
                <a16:creationId xmlns:a16="http://schemas.microsoft.com/office/drawing/2014/main" id="{D6305EF1-E7D4-B6C0-1677-FD2C6E40B14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38" t="24397" r="59911" b="29159"/>
          <a:stretch>
            <a:fillRect/>
          </a:stretch>
        </p:blipFill>
        <p:spPr bwMode="auto">
          <a:xfrm>
            <a:off x="3254288" y="646697"/>
            <a:ext cx="2514979" cy="1687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Bildobjekt 22" descr="En bild som visar text, skärmbild, programvara, Multimedieprogram&#10;&#10;AI-genererat innehåll kan vara felaktigt.">
            <a:extLst>
              <a:ext uri="{FF2B5EF4-FFF2-40B4-BE49-F238E27FC236}">
                <a16:creationId xmlns:a16="http://schemas.microsoft.com/office/drawing/2014/main" id="{E8D08165-75D7-362E-FBC9-DC18476769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249" t="24758" r="63459" b="37467"/>
          <a:stretch>
            <a:fillRect/>
          </a:stretch>
        </p:blipFill>
        <p:spPr bwMode="auto">
          <a:xfrm>
            <a:off x="5896116" y="2436029"/>
            <a:ext cx="2384471" cy="1584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Bildobjekt 23" descr="En bild som visar text, dator, skärmbild, programvara&#10;&#10;AI-genererat innehåll kan vara felaktigt.">
            <a:extLst>
              <a:ext uri="{FF2B5EF4-FFF2-40B4-BE49-F238E27FC236}">
                <a16:creationId xmlns:a16="http://schemas.microsoft.com/office/drawing/2014/main" id="{748F5251-B31E-1F7A-BB5D-46E3E286F7D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486" t="24986" r="57007" b="29568"/>
          <a:stretch>
            <a:fillRect/>
          </a:stretch>
        </p:blipFill>
        <p:spPr bwMode="auto">
          <a:xfrm>
            <a:off x="3257695" y="4100135"/>
            <a:ext cx="2518852" cy="16292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55CD0DB6-8C2B-985D-514A-DD8E44DDCFF2}"/>
              </a:ext>
            </a:extLst>
          </p:cNvPr>
          <p:cNvPicPr>
            <a:picLocks noChangeAspect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711" r="-1512" b="16494"/>
          <a:stretch>
            <a:fillRect/>
          </a:stretch>
        </p:blipFill>
        <p:spPr bwMode="auto">
          <a:xfrm>
            <a:off x="5904624" y="4100135"/>
            <a:ext cx="2390669" cy="1617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B4BDF2A1-E990-A55F-43E7-89188FE4878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8790" t="2581" r="12439" b="2520"/>
          <a:stretch>
            <a:fillRect/>
          </a:stretch>
        </p:blipFill>
        <p:spPr>
          <a:xfrm>
            <a:off x="562689" y="4100135"/>
            <a:ext cx="2566929" cy="163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12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3845" y="404664"/>
            <a:ext cx="7466647" cy="1332984"/>
          </a:xfrm>
        </p:spPr>
        <p:txBody>
          <a:bodyPr>
            <a:noAutofit/>
          </a:bodyPr>
          <a:lstStyle/>
          <a:p>
            <a:pPr algn="ctr"/>
            <a:r>
              <a:rPr lang="sv-SE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  <a:ea typeface="+mn-ea"/>
                <a:cs typeface="+mn-cs"/>
              </a:rPr>
              <a:t>Företaget Kontorsspecial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endParaRPr lang="sv-SE" sz="2800" dirty="0">
              <a:latin typeface="Futura Std Medium" panose="020B0502020204020303" pitchFamily="34" charset="0"/>
            </a:endParaRPr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endParaRPr lang="sv-SE" sz="2800" dirty="0"/>
          </a:p>
          <a:p>
            <a:endParaRPr lang="sv-SE" sz="2800" dirty="0"/>
          </a:p>
        </p:txBody>
      </p:sp>
      <p:sp>
        <p:nvSpPr>
          <p:cNvPr id="4" name="Rektangel 3"/>
          <p:cNvSpPr/>
          <p:nvPr/>
        </p:nvSpPr>
        <p:spPr>
          <a:xfrm>
            <a:off x="755576" y="1540070"/>
            <a:ext cx="761118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dirty="0">
                <a:latin typeface="Proxima Nova Alt Rg" panose="02000506030000020004" pitchFamily="50" charset="0"/>
              </a:rPr>
              <a:t>Grundades 1943</a:t>
            </a:r>
          </a:p>
          <a:p>
            <a:pPr algn="ctr"/>
            <a:endParaRPr lang="sv-SE" sz="2400" dirty="0">
              <a:latin typeface="Proxima Nova Alt Rg" panose="02000506030000020004" pitchFamily="50" charset="0"/>
            </a:endParaRPr>
          </a:p>
          <a:p>
            <a:pPr algn="ctr"/>
            <a:r>
              <a:rPr lang="sv-SE" sz="2400" dirty="0">
                <a:latin typeface="Proxima Nova Alt Rg" panose="02000506030000020004" pitchFamily="50" charset="0"/>
              </a:rPr>
              <a:t>Vi har det stora företagets kapacitet och </a:t>
            </a:r>
            <a:br>
              <a:rPr lang="sv-SE" sz="2400" dirty="0">
                <a:latin typeface="Proxima Nova Alt Rg" panose="02000506030000020004" pitchFamily="50" charset="0"/>
              </a:rPr>
            </a:br>
            <a:r>
              <a:rPr lang="sv-SE" sz="2400" dirty="0">
                <a:latin typeface="Proxima Nova Alt Rg" panose="02000506030000020004" pitchFamily="50" charset="0"/>
              </a:rPr>
              <a:t>det lilla företagets flexibilitet</a:t>
            </a:r>
          </a:p>
          <a:p>
            <a:pPr algn="ctr"/>
            <a:endParaRPr lang="sv-SE" sz="2400" dirty="0">
              <a:latin typeface="Proxima Nova Alt Rg" panose="02000506030000020004" pitchFamily="50" charset="0"/>
            </a:endParaRPr>
          </a:p>
          <a:p>
            <a:pPr algn="ctr"/>
            <a:r>
              <a:rPr lang="sv-SE" sz="2400" dirty="0">
                <a:latin typeface="Proxima Nova Alt Rg" panose="02000506030000020004" pitchFamily="50" charset="0"/>
              </a:rPr>
              <a:t>6 stycken välsorterade butiker </a:t>
            </a:r>
          </a:p>
          <a:p>
            <a:pPr algn="ctr"/>
            <a:endParaRPr lang="sv-SE" sz="2400" dirty="0">
              <a:latin typeface="Proxima Nova Alt Rg" panose="02000506030000020004" pitchFamily="50" charset="0"/>
            </a:endParaRPr>
          </a:p>
          <a:p>
            <a:pPr algn="ctr"/>
            <a:r>
              <a:rPr lang="sv-SE" sz="2400" dirty="0">
                <a:latin typeface="Proxima Nova Alt Rg" panose="02000506030000020004" pitchFamily="50" charset="0"/>
              </a:rPr>
              <a:t>Webbshop</a:t>
            </a:r>
          </a:p>
          <a:p>
            <a:pPr algn="ctr"/>
            <a:endParaRPr lang="sv-SE" sz="2400" dirty="0">
              <a:latin typeface="Proxima Nova Alt Rg" panose="02000506030000020004" pitchFamily="50" charset="0"/>
            </a:endParaRPr>
          </a:p>
          <a:p>
            <a:pPr algn="ctr"/>
            <a:r>
              <a:rPr lang="sv-SE" sz="2400" dirty="0">
                <a:latin typeface="Proxima Nova Alt Rg" panose="02000506030000020004" pitchFamily="50" charset="0"/>
              </a:rPr>
              <a:t>Centralt lager i Vetlanda</a:t>
            </a:r>
          </a:p>
          <a:p>
            <a:pPr algn="ctr"/>
            <a:endParaRPr lang="sv-SE" sz="2400" dirty="0">
              <a:latin typeface="Proxima Nova Alt Rg" panose="02000506030000020004" pitchFamily="50" charset="0"/>
            </a:endParaRPr>
          </a:p>
          <a:p>
            <a:pPr algn="ctr"/>
            <a:r>
              <a:rPr lang="sv-SE" sz="2400" dirty="0">
                <a:latin typeface="Proxima Nova Alt Rg" panose="02000506030000020004" pitchFamily="50" charset="0"/>
              </a:rPr>
              <a:t>Egna Turbilar </a:t>
            </a:r>
          </a:p>
          <a:p>
            <a:pPr algn="ctr"/>
            <a:endParaRPr lang="sv-SE" sz="2400" dirty="0">
              <a:latin typeface="Proxima Nova Alt Rg" panose="02000506030000020004" pitchFamily="50" charset="0"/>
            </a:endParaRPr>
          </a:p>
          <a:p>
            <a:pPr algn="ctr"/>
            <a:endParaRPr lang="sv-SE" sz="2200" dirty="0">
              <a:latin typeface="Proxima Nova Alt Rg" panose="02000506030000020004" pitchFamily="50" charset="0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6" t="28326" r="39521" b="23325"/>
          <a:stretch/>
        </p:blipFill>
        <p:spPr>
          <a:xfrm>
            <a:off x="7740352" y="3611"/>
            <a:ext cx="1224236" cy="1479285"/>
          </a:xfrm>
          <a:prstGeom prst="rect">
            <a:avLst/>
          </a:prstGeom>
        </p:spPr>
      </p:pic>
      <p:grpSp>
        <p:nvGrpSpPr>
          <p:cNvPr id="17" name="Grupp 16"/>
          <p:cNvGrpSpPr/>
          <p:nvPr/>
        </p:nvGrpSpPr>
        <p:grpSpPr>
          <a:xfrm>
            <a:off x="-540568" y="6237312"/>
            <a:ext cx="9684568" cy="720080"/>
            <a:chOff x="-540568" y="6309320"/>
            <a:chExt cx="9684568" cy="720080"/>
          </a:xfrm>
        </p:grpSpPr>
        <p:sp>
          <p:nvSpPr>
            <p:cNvPr id="18" name="Rektangel 17"/>
            <p:cNvSpPr/>
            <p:nvPr/>
          </p:nvSpPr>
          <p:spPr>
            <a:xfrm>
              <a:off x="-540568" y="6309320"/>
              <a:ext cx="9684568" cy="720080"/>
            </a:xfrm>
            <a:prstGeom prst="rect">
              <a:avLst/>
            </a:prstGeom>
            <a:solidFill>
              <a:srgbClr val="DB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9" name="Bildobjekt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97" b="24280"/>
            <a:stretch/>
          </p:blipFill>
          <p:spPr>
            <a:xfrm>
              <a:off x="6031793" y="6381384"/>
              <a:ext cx="3112207" cy="648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6487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75CEA-E75D-7E4D-8EEC-AD5C810C2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94E08D-8FCF-2723-6EA9-73896A58E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908720"/>
            <a:ext cx="7466647" cy="828928"/>
          </a:xfrm>
        </p:spPr>
        <p:txBody>
          <a:bodyPr>
            <a:noAutofit/>
          </a:bodyPr>
          <a:lstStyle/>
          <a:p>
            <a:pPr algn="ctr"/>
            <a:r>
              <a:rPr lang="sv-SE" sz="3600" dirty="0"/>
              <a:t>  </a:t>
            </a:r>
            <a:r>
              <a:rPr lang="sv-S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</a:rPr>
              <a:t>Kontorsmaterial</a:t>
            </a:r>
            <a:br>
              <a:rPr lang="sv-S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</a:rPr>
            </a:br>
            <a:r>
              <a:rPr lang="sv-S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</a:rPr>
              <a:t>Toner</a:t>
            </a:r>
            <a:br>
              <a:rPr lang="sv-S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</a:rPr>
            </a:br>
            <a:r>
              <a:rPr lang="sv-S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</a:rPr>
              <a:t>Ergonomi</a:t>
            </a:r>
            <a:br>
              <a:rPr lang="sv-SE" sz="4400" dirty="0"/>
            </a:br>
            <a:endParaRPr lang="sv-SE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Alt Rg" panose="02000506030000020004" pitchFamily="50" charset="0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766004-5E0E-62E5-5AB9-ADD724082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endParaRPr lang="sv-SE" sz="2800" dirty="0">
              <a:latin typeface="Futura Std Medium" panose="020B0502020204020303" pitchFamily="34" charset="0"/>
            </a:endParaRPr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endParaRPr lang="sv-SE" sz="2800" dirty="0"/>
          </a:p>
          <a:p>
            <a:endParaRPr lang="sv-SE" sz="280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62AD23C-469B-AE0C-4C88-7E52830530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6" t="28326" r="39521" b="23325"/>
          <a:stretch/>
        </p:blipFill>
        <p:spPr>
          <a:xfrm>
            <a:off x="7740352" y="3611"/>
            <a:ext cx="1224236" cy="1479285"/>
          </a:xfrm>
          <a:prstGeom prst="rect">
            <a:avLst/>
          </a:prstGeom>
        </p:spPr>
      </p:pic>
      <p:grpSp>
        <p:nvGrpSpPr>
          <p:cNvPr id="17" name="Grupp 16">
            <a:extLst>
              <a:ext uri="{FF2B5EF4-FFF2-40B4-BE49-F238E27FC236}">
                <a16:creationId xmlns:a16="http://schemas.microsoft.com/office/drawing/2014/main" id="{C7BF377E-D3AA-D982-67CC-E12310DA0A0D}"/>
              </a:ext>
            </a:extLst>
          </p:cNvPr>
          <p:cNvGrpSpPr/>
          <p:nvPr/>
        </p:nvGrpSpPr>
        <p:grpSpPr>
          <a:xfrm>
            <a:off x="-540568" y="6237312"/>
            <a:ext cx="9684568" cy="720080"/>
            <a:chOff x="-540568" y="6309320"/>
            <a:chExt cx="9684568" cy="720080"/>
          </a:xfrm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6D79D5D4-E894-3ACF-1AF3-A3159654D168}"/>
                </a:ext>
              </a:extLst>
            </p:cNvPr>
            <p:cNvSpPr/>
            <p:nvPr/>
          </p:nvSpPr>
          <p:spPr>
            <a:xfrm>
              <a:off x="-540568" y="6309320"/>
              <a:ext cx="9684568" cy="720080"/>
            </a:xfrm>
            <a:prstGeom prst="rect">
              <a:avLst/>
            </a:prstGeom>
            <a:solidFill>
              <a:srgbClr val="DB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53CF6FA5-D101-5E58-B805-45C9312D80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97" b="24280"/>
            <a:stretch/>
          </p:blipFill>
          <p:spPr>
            <a:xfrm>
              <a:off x="6031793" y="6381384"/>
              <a:ext cx="3112207" cy="648016"/>
            </a:xfrm>
            <a:prstGeom prst="rect">
              <a:avLst/>
            </a:prstGeom>
          </p:spPr>
        </p:pic>
      </p:grpSp>
      <p:pic>
        <p:nvPicPr>
          <p:cNvPr id="5" name="Bildobjekt 4" descr="En bild som visar text, skärmbild, programvara, Multimedieprogram&#10;&#10;AI-genererat innehåll kan vara felaktigt.">
            <a:extLst>
              <a:ext uri="{FF2B5EF4-FFF2-40B4-BE49-F238E27FC236}">
                <a16:creationId xmlns:a16="http://schemas.microsoft.com/office/drawing/2014/main" id="{05A247C4-5EE8-A0E4-2EE1-4124226D90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39" t="25967" r="59454" b="29159"/>
          <a:stretch>
            <a:fillRect/>
          </a:stretch>
        </p:blipFill>
        <p:spPr bwMode="auto">
          <a:xfrm>
            <a:off x="1791269" y="2000617"/>
            <a:ext cx="5809141" cy="3973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9534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B89C3-5E73-0D30-D954-3EA3C636A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B96C75-2C24-DFC1-A55A-04C07C398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404664"/>
            <a:ext cx="7466647" cy="1332984"/>
          </a:xfrm>
        </p:spPr>
        <p:txBody>
          <a:bodyPr>
            <a:noAutofit/>
          </a:bodyPr>
          <a:lstStyle/>
          <a:p>
            <a:pPr algn="ctr"/>
            <a:r>
              <a:rPr lang="sv-S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  <a:ea typeface="Calibri Light" panose="020F0302020204030204" pitchFamily="34" charset="0"/>
                <a:cs typeface="Calibri Light" panose="020F0302020204030204" pitchFamily="34" charset="0"/>
              </a:rPr>
              <a:t>Profiltryck &amp; Företagsgåvor</a:t>
            </a:r>
            <a:br>
              <a:rPr lang="sv-S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sv-SE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512D582-4113-330B-9734-AF83EF9B4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endParaRPr lang="sv-SE" sz="2800" dirty="0">
              <a:latin typeface="Futura Std Medium" panose="020B0502020204020303" pitchFamily="34" charset="0"/>
            </a:endParaRPr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endParaRPr lang="sv-SE" sz="2800" dirty="0"/>
          </a:p>
          <a:p>
            <a:endParaRPr lang="sv-SE" sz="280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DB1F520-A0E4-E592-9DD5-AE80BF1DE3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6" t="28326" r="39521" b="23325"/>
          <a:stretch/>
        </p:blipFill>
        <p:spPr>
          <a:xfrm>
            <a:off x="7740352" y="3611"/>
            <a:ext cx="1224236" cy="1479285"/>
          </a:xfrm>
          <a:prstGeom prst="rect">
            <a:avLst/>
          </a:prstGeom>
        </p:spPr>
      </p:pic>
      <p:grpSp>
        <p:nvGrpSpPr>
          <p:cNvPr id="17" name="Grupp 16">
            <a:extLst>
              <a:ext uri="{FF2B5EF4-FFF2-40B4-BE49-F238E27FC236}">
                <a16:creationId xmlns:a16="http://schemas.microsoft.com/office/drawing/2014/main" id="{EBA0D267-B46A-15F7-5E72-173D381E2872}"/>
              </a:ext>
            </a:extLst>
          </p:cNvPr>
          <p:cNvGrpSpPr/>
          <p:nvPr/>
        </p:nvGrpSpPr>
        <p:grpSpPr>
          <a:xfrm>
            <a:off x="-540568" y="6237312"/>
            <a:ext cx="9684568" cy="720080"/>
            <a:chOff x="-540568" y="6309320"/>
            <a:chExt cx="9684568" cy="720080"/>
          </a:xfrm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50EBB84B-3F83-3578-64FB-B24490BDA136}"/>
                </a:ext>
              </a:extLst>
            </p:cNvPr>
            <p:cNvSpPr/>
            <p:nvPr/>
          </p:nvSpPr>
          <p:spPr>
            <a:xfrm>
              <a:off x="-540568" y="6309320"/>
              <a:ext cx="9684568" cy="720080"/>
            </a:xfrm>
            <a:prstGeom prst="rect">
              <a:avLst/>
            </a:prstGeom>
            <a:solidFill>
              <a:srgbClr val="DB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89F70B27-ED6E-C25D-C085-07A9387C85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97" b="24280"/>
            <a:stretch/>
          </p:blipFill>
          <p:spPr>
            <a:xfrm>
              <a:off x="6031793" y="6381384"/>
              <a:ext cx="3112207" cy="648016"/>
            </a:xfrm>
            <a:prstGeom prst="rect">
              <a:avLst/>
            </a:prstGeom>
          </p:spPr>
        </p:pic>
      </p:grpSp>
      <p:pic>
        <p:nvPicPr>
          <p:cNvPr id="6" name="Bildobjekt 5">
            <a:extLst>
              <a:ext uri="{FF2B5EF4-FFF2-40B4-BE49-F238E27FC236}">
                <a16:creationId xmlns:a16="http://schemas.microsoft.com/office/drawing/2014/main" id="{4831A0B2-999E-CEB2-0638-08828945D5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811" t="1070" r="14553" b="6132"/>
          <a:stretch>
            <a:fillRect/>
          </a:stretch>
        </p:blipFill>
        <p:spPr>
          <a:xfrm>
            <a:off x="1323200" y="1734450"/>
            <a:ext cx="626469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67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12AD7-B212-7D50-ED47-6E526C736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A7BCB0-418C-A657-96DB-43A772CC3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404664"/>
            <a:ext cx="7466647" cy="1332984"/>
          </a:xfrm>
        </p:spPr>
        <p:txBody>
          <a:bodyPr>
            <a:noAutofit/>
          </a:bodyPr>
          <a:lstStyle/>
          <a:p>
            <a:pPr algn="ctr"/>
            <a:r>
              <a:rPr lang="sv-SE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  <a:ea typeface="+mn-ea"/>
                <a:cs typeface="+mn-cs"/>
              </a:rPr>
              <a:t>Städ</a:t>
            </a:r>
            <a:br>
              <a:rPr lang="sv-SE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  <a:ea typeface="+mn-ea"/>
                <a:cs typeface="+mn-cs"/>
              </a:rPr>
            </a:br>
            <a:r>
              <a:rPr lang="sv-SE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  <a:ea typeface="+mn-ea"/>
                <a:cs typeface="+mn-cs"/>
              </a:rPr>
              <a:t>Hygien</a:t>
            </a:r>
            <a:br>
              <a:rPr lang="sv-SE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  <a:ea typeface="+mn-ea"/>
                <a:cs typeface="+mn-cs"/>
              </a:rPr>
            </a:br>
            <a:r>
              <a:rPr lang="sv-SE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  <a:ea typeface="+mn-ea"/>
                <a:cs typeface="+mn-cs"/>
              </a:rPr>
              <a:t>Industri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78B7F1-9925-4346-F125-37C58157F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endParaRPr lang="sv-SE" sz="2800" dirty="0">
              <a:latin typeface="Futura Std Medium" panose="020B0502020204020303" pitchFamily="34" charset="0"/>
            </a:endParaRPr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endParaRPr lang="sv-SE" sz="2800" dirty="0"/>
          </a:p>
          <a:p>
            <a:endParaRPr lang="sv-SE" sz="280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3EC3FA1-69AB-46D0-51C1-42233B7017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6" t="28326" r="39521" b="23325"/>
          <a:stretch/>
        </p:blipFill>
        <p:spPr>
          <a:xfrm>
            <a:off x="7740352" y="3611"/>
            <a:ext cx="1224236" cy="1479285"/>
          </a:xfrm>
          <a:prstGeom prst="rect">
            <a:avLst/>
          </a:prstGeom>
        </p:spPr>
      </p:pic>
      <p:grpSp>
        <p:nvGrpSpPr>
          <p:cNvPr id="17" name="Grupp 16">
            <a:extLst>
              <a:ext uri="{FF2B5EF4-FFF2-40B4-BE49-F238E27FC236}">
                <a16:creationId xmlns:a16="http://schemas.microsoft.com/office/drawing/2014/main" id="{532A0B4F-AC72-2E0E-9564-2808888288BB}"/>
              </a:ext>
            </a:extLst>
          </p:cNvPr>
          <p:cNvGrpSpPr/>
          <p:nvPr/>
        </p:nvGrpSpPr>
        <p:grpSpPr>
          <a:xfrm>
            <a:off x="-540568" y="6237312"/>
            <a:ext cx="9684568" cy="720080"/>
            <a:chOff x="-540568" y="6309320"/>
            <a:chExt cx="9684568" cy="720080"/>
          </a:xfrm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D87A4982-6AED-3442-EE17-DACE41187B12}"/>
                </a:ext>
              </a:extLst>
            </p:cNvPr>
            <p:cNvSpPr/>
            <p:nvPr/>
          </p:nvSpPr>
          <p:spPr>
            <a:xfrm>
              <a:off x="-540568" y="6309320"/>
              <a:ext cx="9684568" cy="720080"/>
            </a:xfrm>
            <a:prstGeom prst="rect">
              <a:avLst/>
            </a:prstGeom>
            <a:solidFill>
              <a:srgbClr val="DB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DB7861D2-54B8-A469-88D0-71D0E02FEC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97" b="24280"/>
            <a:stretch/>
          </p:blipFill>
          <p:spPr>
            <a:xfrm>
              <a:off x="6031793" y="6381384"/>
              <a:ext cx="3112207" cy="648016"/>
            </a:xfrm>
            <a:prstGeom prst="rect">
              <a:avLst/>
            </a:prstGeom>
          </p:spPr>
        </p:pic>
      </p:grpSp>
      <p:pic>
        <p:nvPicPr>
          <p:cNvPr id="5" name="Bildobjekt 4" descr="En bild som visar text, skärmbild, programvara, Multimedieprogram&#10;&#10;AI-genererat innehåll kan vara felaktigt.">
            <a:extLst>
              <a:ext uri="{FF2B5EF4-FFF2-40B4-BE49-F238E27FC236}">
                <a16:creationId xmlns:a16="http://schemas.microsoft.com/office/drawing/2014/main" id="{ACAFDE7A-85C7-7A67-F2C1-8B9811A481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87" t="25257" r="63867" b="37095"/>
          <a:stretch>
            <a:fillRect/>
          </a:stretch>
        </p:blipFill>
        <p:spPr bwMode="auto">
          <a:xfrm>
            <a:off x="1349388" y="2042321"/>
            <a:ext cx="5904656" cy="38903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6445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057DC-9501-D46C-3401-D03749B52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B864F9-C466-D82D-3368-63C46DB4D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404664"/>
            <a:ext cx="7466647" cy="1332984"/>
          </a:xfrm>
        </p:spPr>
        <p:txBody>
          <a:bodyPr>
            <a:noAutofit/>
          </a:bodyPr>
          <a:lstStyle/>
          <a:p>
            <a:pPr algn="ctr"/>
            <a:r>
              <a:rPr lang="sv-SE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  <a:ea typeface="+mn-ea"/>
                <a:cs typeface="+mn-cs"/>
              </a:rPr>
              <a:t>Möbler</a:t>
            </a:r>
            <a:br>
              <a:rPr lang="sv-SE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  <a:ea typeface="+mn-ea"/>
                <a:cs typeface="+mn-cs"/>
              </a:rPr>
            </a:br>
            <a:r>
              <a:rPr lang="sv-SE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  <a:ea typeface="+mn-ea"/>
                <a:cs typeface="+mn-cs"/>
              </a:rPr>
              <a:t>Inredning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8F7609-DE75-87AF-31CF-3E40CEC13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endParaRPr lang="sv-SE" sz="2800" dirty="0">
              <a:latin typeface="Futura Std Medium" panose="020B0502020204020303" pitchFamily="34" charset="0"/>
            </a:endParaRPr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endParaRPr lang="sv-SE" sz="2800" dirty="0"/>
          </a:p>
          <a:p>
            <a:endParaRPr lang="sv-SE" sz="280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3B5CC89-56F1-6B93-B468-97EA8F39C3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6" t="28326" r="39521" b="23325"/>
          <a:stretch/>
        </p:blipFill>
        <p:spPr>
          <a:xfrm>
            <a:off x="7740352" y="3611"/>
            <a:ext cx="1224236" cy="1479285"/>
          </a:xfrm>
          <a:prstGeom prst="rect">
            <a:avLst/>
          </a:prstGeom>
        </p:spPr>
      </p:pic>
      <p:grpSp>
        <p:nvGrpSpPr>
          <p:cNvPr id="17" name="Grupp 16">
            <a:extLst>
              <a:ext uri="{FF2B5EF4-FFF2-40B4-BE49-F238E27FC236}">
                <a16:creationId xmlns:a16="http://schemas.microsoft.com/office/drawing/2014/main" id="{2E933E51-027E-617B-56A7-89068076768A}"/>
              </a:ext>
            </a:extLst>
          </p:cNvPr>
          <p:cNvGrpSpPr/>
          <p:nvPr/>
        </p:nvGrpSpPr>
        <p:grpSpPr>
          <a:xfrm>
            <a:off x="-540568" y="6237312"/>
            <a:ext cx="9684568" cy="720080"/>
            <a:chOff x="-540568" y="6309320"/>
            <a:chExt cx="9684568" cy="720080"/>
          </a:xfrm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B0D7DC9A-D046-9BDC-3D2D-7774F91F25F1}"/>
                </a:ext>
              </a:extLst>
            </p:cNvPr>
            <p:cNvSpPr/>
            <p:nvPr/>
          </p:nvSpPr>
          <p:spPr>
            <a:xfrm>
              <a:off x="-540568" y="6309320"/>
              <a:ext cx="9684568" cy="720080"/>
            </a:xfrm>
            <a:prstGeom prst="rect">
              <a:avLst/>
            </a:prstGeom>
            <a:solidFill>
              <a:srgbClr val="DB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13880C12-C2BA-8ED6-045C-838751843C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97" b="24280"/>
            <a:stretch/>
          </p:blipFill>
          <p:spPr>
            <a:xfrm>
              <a:off x="6031793" y="6381384"/>
              <a:ext cx="3112207" cy="648016"/>
            </a:xfrm>
            <a:prstGeom prst="rect">
              <a:avLst/>
            </a:prstGeom>
          </p:spPr>
        </p:pic>
      </p:grpSp>
      <p:pic>
        <p:nvPicPr>
          <p:cNvPr id="4" name="Bildobjekt 3" descr="En bild som visar text, skärmbild, programvara, dator&#10;&#10;AI-genererat innehåll kan vara felaktigt.">
            <a:extLst>
              <a:ext uri="{FF2B5EF4-FFF2-40B4-BE49-F238E27FC236}">
                <a16:creationId xmlns:a16="http://schemas.microsoft.com/office/drawing/2014/main" id="{981AE55F-2547-056C-72EE-FDC371332E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69" t="25223" r="77224" b="52530"/>
          <a:stretch>
            <a:fillRect/>
          </a:stretch>
        </p:blipFill>
        <p:spPr bwMode="auto">
          <a:xfrm>
            <a:off x="1539225" y="1800542"/>
            <a:ext cx="6048671" cy="40240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546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9FD3E-54DE-30D9-7F3D-97E79F14A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E0265-6896-1F7A-C902-C5FC69DD7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404664"/>
            <a:ext cx="7466647" cy="1332984"/>
          </a:xfrm>
        </p:spPr>
        <p:txBody>
          <a:bodyPr>
            <a:noAutofit/>
          </a:bodyPr>
          <a:lstStyle/>
          <a:p>
            <a:pPr algn="ctr"/>
            <a:r>
              <a:rPr lang="sv-S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  <a:ea typeface="+mn-ea"/>
                <a:cs typeface="+mn-cs"/>
              </a:rPr>
              <a:t>IT &amp; Copy</a:t>
            </a:r>
            <a:endParaRPr lang="sv-SE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Alt Rg" panose="02000506030000020004" pitchFamily="50" charset="0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EDB26B1-5872-45FE-C94F-6257506B4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endParaRPr lang="sv-SE" sz="2800" dirty="0">
              <a:latin typeface="Futura Std Medium" panose="020B0502020204020303" pitchFamily="34" charset="0"/>
            </a:endParaRPr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endParaRPr lang="sv-SE" sz="2800" dirty="0"/>
          </a:p>
          <a:p>
            <a:endParaRPr lang="sv-SE" sz="280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FE54ED1-DE92-8137-3D2A-B745DBA7E0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6" t="28326" r="39521" b="23325"/>
          <a:stretch/>
        </p:blipFill>
        <p:spPr>
          <a:xfrm>
            <a:off x="7740352" y="3611"/>
            <a:ext cx="1224236" cy="1479285"/>
          </a:xfrm>
          <a:prstGeom prst="rect">
            <a:avLst/>
          </a:prstGeom>
        </p:spPr>
      </p:pic>
      <p:grpSp>
        <p:nvGrpSpPr>
          <p:cNvPr id="17" name="Grupp 16">
            <a:extLst>
              <a:ext uri="{FF2B5EF4-FFF2-40B4-BE49-F238E27FC236}">
                <a16:creationId xmlns:a16="http://schemas.microsoft.com/office/drawing/2014/main" id="{1A6A2A78-976D-FD60-F717-E4E8522943BA}"/>
              </a:ext>
            </a:extLst>
          </p:cNvPr>
          <p:cNvGrpSpPr/>
          <p:nvPr/>
        </p:nvGrpSpPr>
        <p:grpSpPr>
          <a:xfrm>
            <a:off x="-540568" y="6237312"/>
            <a:ext cx="9684568" cy="720080"/>
            <a:chOff x="-540568" y="6309320"/>
            <a:chExt cx="9684568" cy="720080"/>
          </a:xfrm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7BB18351-4C82-4639-C0EE-2E97934F6FE5}"/>
                </a:ext>
              </a:extLst>
            </p:cNvPr>
            <p:cNvSpPr/>
            <p:nvPr/>
          </p:nvSpPr>
          <p:spPr>
            <a:xfrm>
              <a:off x="-540568" y="6309320"/>
              <a:ext cx="9684568" cy="720080"/>
            </a:xfrm>
            <a:prstGeom prst="rect">
              <a:avLst/>
            </a:prstGeom>
            <a:solidFill>
              <a:srgbClr val="DB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8EC685F1-EFE7-072D-A6B2-65B9DA90AF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97" b="24280"/>
            <a:stretch/>
          </p:blipFill>
          <p:spPr>
            <a:xfrm>
              <a:off x="6031793" y="6381384"/>
              <a:ext cx="3112207" cy="648016"/>
            </a:xfrm>
            <a:prstGeom prst="rect">
              <a:avLst/>
            </a:prstGeom>
          </p:spPr>
        </p:pic>
      </p:grpSp>
      <p:pic>
        <p:nvPicPr>
          <p:cNvPr id="5" name="Bildobjekt 4" descr="En bild som visar text, dator, skärmbild, programvara&#10;&#10;AI-genererat innehåll kan vara felaktigt.">
            <a:extLst>
              <a:ext uri="{FF2B5EF4-FFF2-40B4-BE49-F238E27FC236}">
                <a16:creationId xmlns:a16="http://schemas.microsoft.com/office/drawing/2014/main" id="{19B2F8F2-9722-BB65-A95F-811B45728B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6" t="24986" r="57007" b="29568"/>
          <a:stretch>
            <a:fillRect/>
          </a:stretch>
        </p:blipFill>
        <p:spPr bwMode="auto">
          <a:xfrm>
            <a:off x="1619672" y="1628800"/>
            <a:ext cx="5755496" cy="37227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3709018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2010</TotalTime>
  <Words>354</Words>
  <Application>Microsoft Office PowerPoint</Application>
  <PresentationFormat>Bildspel på skärmen (4:3)</PresentationFormat>
  <Paragraphs>190</Paragraphs>
  <Slides>16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4" baseType="lpstr">
      <vt:lpstr>Calibri</vt:lpstr>
      <vt:lpstr>Calibri Light</vt:lpstr>
      <vt:lpstr>Franklin Gothic Book</vt:lpstr>
      <vt:lpstr>Futura Std Medium</vt:lpstr>
      <vt:lpstr>Proxima Nova Alt Rg</vt:lpstr>
      <vt:lpstr>Times New Roman</vt:lpstr>
      <vt:lpstr>Wingdings 2</vt:lpstr>
      <vt:lpstr>HDOfficeLightV0</vt:lpstr>
      <vt:lpstr>PowerPoint-presentation</vt:lpstr>
      <vt:lpstr>Lokal samarbetspartner</vt:lpstr>
      <vt:lpstr>PowerPoint-presentation</vt:lpstr>
      <vt:lpstr>Företaget Kontorsspecial</vt:lpstr>
      <vt:lpstr>  Kontorsmaterial Toner Ergonomi </vt:lpstr>
      <vt:lpstr>Profiltryck &amp; Företagsgåvor </vt:lpstr>
      <vt:lpstr>Städ Hygien Industri</vt:lpstr>
      <vt:lpstr>Möbler Inredning</vt:lpstr>
      <vt:lpstr>IT &amp; Copy</vt:lpstr>
      <vt:lpstr>PowerPoint-presentation</vt:lpstr>
      <vt:lpstr>Bli webbkund kontorsspecial.se</vt:lpstr>
      <vt:lpstr>Kontakta oss!  0383-76 31 70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Christina Fransson</dc:creator>
  <cp:lastModifiedBy>Christina Fransson</cp:lastModifiedBy>
  <cp:revision>160</cp:revision>
  <cp:lastPrinted>2025-01-13T14:06:15Z</cp:lastPrinted>
  <dcterms:created xsi:type="dcterms:W3CDTF">2019-06-25T14:36:43Z</dcterms:created>
  <dcterms:modified xsi:type="dcterms:W3CDTF">2026-01-07T07:30:50Z</dcterms:modified>
</cp:coreProperties>
</file>