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9"/>
  </p:notesMasterIdLst>
  <p:sldIdLst>
    <p:sldId id="270" r:id="rId2"/>
    <p:sldId id="271" r:id="rId3"/>
    <p:sldId id="257" r:id="rId4"/>
    <p:sldId id="263" r:id="rId5"/>
    <p:sldId id="268" r:id="rId6"/>
    <p:sldId id="266" r:id="rId7"/>
    <p:sldId id="273" r:id="rId8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32"/>
    <a:srgbClr val="013E55"/>
    <a:srgbClr val="D5112E"/>
    <a:srgbClr val="274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1" autoAdjust="0"/>
    <p:restoredTop sz="92448" autoAdjust="0"/>
  </p:normalViewPr>
  <p:slideViewPr>
    <p:cSldViewPr>
      <p:cViewPr varScale="1">
        <p:scale>
          <a:sx n="109" d="100"/>
          <a:sy n="109" d="100"/>
        </p:scale>
        <p:origin x="18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B5598-E571-466E-9FF6-4F102EEFDD29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6D2E-89D6-47A4-B0BE-306FEFAC59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72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98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8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92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32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85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24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4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01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45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E70-DB3A-4FBF-9AFD-BE38E7F43D4A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1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63DE70-DB3A-4FBF-9AFD-BE38E7F43D4A}" type="datetimeFigureOut">
              <a:rPr lang="sv-SE" smtClean="0"/>
              <a:t>2024-06-10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363B5-BF70-4D77-BE52-D6F16EE851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13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17.pn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920"/>
            <a:ext cx="9104444" cy="433562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9" t="28326" r="37616" b="21657"/>
          <a:stretch/>
        </p:blipFill>
        <p:spPr>
          <a:xfrm>
            <a:off x="7092280" y="-3902"/>
            <a:ext cx="210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21500"/>
            <a:ext cx="2465966" cy="164718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65" y="2379351"/>
            <a:ext cx="2465966" cy="16471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09" y="620688"/>
            <a:ext cx="2465966" cy="164718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2465966" cy="164718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50" y="4121500"/>
            <a:ext cx="2465966" cy="164718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0" y="2369482"/>
            <a:ext cx="2468379" cy="16488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2" y="2379351"/>
            <a:ext cx="2468379" cy="16488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50" y="571983"/>
            <a:ext cx="2520000" cy="1683281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2" y="4118659"/>
            <a:ext cx="2470219" cy="1650029"/>
          </a:xfrm>
          <a:prstGeom prst="rect">
            <a:avLst/>
          </a:prstGeom>
        </p:spPr>
      </p:pic>
      <p:grpSp>
        <p:nvGrpSpPr>
          <p:cNvPr id="7" name="Grupp 6"/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6" name="Rektangel 5"/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  <p:pic>
        <p:nvPicPr>
          <p:cNvPr id="14" name="Bildobjekt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15" y="4119888"/>
            <a:ext cx="2468379" cy="16488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0" y="2377996"/>
            <a:ext cx="2468379" cy="164880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65" y="621120"/>
            <a:ext cx="2468379" cy="1648800"/>
          </a:xfrm>
          <a:prstGeom prst="rect">
            <a:avLst/>
          </a:prstGeom>
        </p:spPr>
      </p:pic>
      <p:pic>
        <p:nvPicPr>
          <p:cNvPr id="19" name="Bildobjekt 18"/>
          <p:cNvPicPr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3603" r="1886" b="327"/>
          <a:stretch/>
        </p:blipFill>
        <p:spPr>
          <a:xfrm>
            <a:off x="3299994" y="619076"/>
            <a:ext cx="2466000" cy="16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3845" y="404664"/>
            <a:ext cx="7466647" cy="1332984"/>
          </a:xfrm>
        </p:spPr>
        <p:txBody>
          <a:bodyPr>
            <a:noAutofit/>
          </a:bodyPr>
          <a:lstStyle/>
          <a:p>
            <a:pPr algn="ctr"/>
            <a:r>
              <a:rPr lang="sv-SE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Företaget Kontorsspecial</a:t>
            </a:r>
            <a:endParaRPr lang="sv-SE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sz="2800" dirty="0" smtClean="0">
              <a:latin typeface="Futura Std Medium" panose="020B0502020204020303" pitchFamily="34" charset="0"/>
            </a:endParaRPr>
          </a:p>
          <a:p>
            <a:endParaRPr lang="sv-SE" sz="2800" dirty="0"/>
          </a:p>
          <a:p>
            <a:endParaRPr lang="sv-SE" sz="2800" dirty="0" smtClean="0"/>
          </a:p>
          <a:p>
            <a:endParaRPr lang="sv-SE" sz="2800" dirty="0"/>
          </a:p>
          <a:p>
            <a:endParaRPr lang="sv-SE" sz="2800" dirty="0" smtClean="0"/>
          </a:p>
          <a:p>
            <a:endParaRPr lang="sv-SE" sz="2800" dirty="0"/>
          </a:p>
          <a:p>
            <a:endParaRPr lang="sv-SE" sz="2800" dirty="0" smtClean="0"/>
          </a:p>
          <a:p>
            <a:endParaRPr lang="sv-SE" sz="2800" dirty="0"/>
          </a:p>
          <a:p>
            <a:endParaRPr lang="sv-SE" sz="2800" dirty="0" smtClean="0"/>
          </a:p>
          <a:p>
            <a:endParaRPr lang="sv-SE" sz="2800" dirty="0" smtClean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 smtClean="0"/>
          </a:p>
          <a:p>
            <a:endParaRPr lang="sv-SE" sz="2800" dirty="0"/>
          </a:p>
        </p:txBody>
      </p:sp>
      <p:sp>
        <p:nvSpPr>
          <p:cNvPr id="4" name="Rektangel 3"/>
          <p:cNvSpPr/>
          <p:nvPr/>
        </p:nvSpPr>
        <p:spPr>
          <a:xfrm>
            <a:off x="755576" y="1540070"/>
            <a:ext cx="76111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 smtClean="0">
                <a:latin typeface="Proxima Nova Alt Rg" panose="02000506030000020004" pitchFamily="50" charset="0"/>
              </a:rPr>
              <a:t>Grundades 1943</a:t>
            </a:r>
          </a:p>
          <a:p>
            <a:pPr algn="ctr"/>
            <a:endParaRPr lang="sv-SE" sz="2400" dirty="0">
              <a:latin typeface="Proxima Nova Alt Rg" panose="02000506030000020004" pitchFamily="50" charset="0"/>
            </a:endParaRPr>
          </a:p>
          <a:p>
            <a:pPr algn="ctr"/>
            <a:r>
              <a:rPr lang="sv-SE" sz="2400" dirty="0" smtClean="0">
                <a:latin typeface="Proxima Nova Alt Rg" panose="02000506030000020004" pitchFamily="50" charset="0"/>
              </a:rPr>
              <a:t>Vi </a:t>
            </a:r>
            <a:r>
              <a:rPr lang="sv-SE" sz="2400" dirty="0">
                <a:latin typeface="Proxima Nova Alt Rg" panose="02000506030000020004" pitchFamily="50" charset="0"/>
              </a:rPr>
              <a:t>har det stora företagets kapacitet och </a:t>
            </a:r>
            <a:r>
              <a:rPr lang="sv-SE" sz="2400" dirty="0" smtClean="0">
                <a:latin typeface="Proxima Nova Alt Rg" panose="02000506030000020004" pitchFamily="50" charset="0"/>
              </a:rPr>
              <a:t/>
            </a:r>
            <a:br>
              <a:rPr lang="sv-SE" sz="2400" dirty="0" smtClean="0">
                <a:latin typeface="Proxima Nova Alt Rg" panose="02000506030000020004" pitchFamily="50" charset="0"/>
              </a:rPr>
            </a:br>
            <a:r>
              <a:rPr lang="sv-SE" sz="2400" dirty="0" smtClean="0">
                <a:latin typeface="Proxima Nova Alt Rg" panose="02000506030000020004" pitchFamily="50" charset="0"/>
              </a:rPr>
              <a:t>det </a:t>
            </a:r>
            <a:r>
              <a:rPr lang="sv-SE" sz="2400" dirty="0">
                <a:latin typeface="Proxima Nova Alt Rg" panose="02000506030000020004" pitchFamily="50" charset="0"/>
              </a:rPr>
              <a:t>lilla företagets </a:t>
            </a:r>
            <a:r>
              <a:rPr lang="sv-SE" sz="2400" dirty="0" smtClean="0">
                <a:latin typeface="Proxima Nova Alt Rg" panose="02000506030000020004" pitchFamily="50" charset="0"/>
              </a:rPr>
              <a:t>flexibilitet</a:t>
            </a:r>
          </a:p>
          <a:p>
            <a:pPr algn="ctr"/>
            <a:endParaRPr lang="sv-SE" sz="2400" dirty="0">
              <a:latin typeface="Proxima Nova Alt Rg" panose="02000506030000020004" pitchFamily="50" charset="0"/>
            </a:endParaRPr>
          </a:p>
          <a:p>
            <a:pPr algn="ctr"/>
            <a:r>
              <a:rPr lang="sv-SE" sz="2400" dirty="0" smtClean="0">
                <a:latin typeface="Proxima Nova Alt Rg" panose="02000506030000020004" pitchFamily="50" charset="0"/>
              </a:rPr>
              <a:t>Fem välsorterade butiker</a:t>
            </a:r>
          </a:p>
          <a:p>
            <a:pPr algn="ctr"/>
            <a:endParaRPr lang="sv-SE" sz="2400" dirty="0">
              <a:latin typeface="Proxima Nova Alt Rg" panose="02000506030000020004" pitchFamily="50" charset="0"/>
            </a:endParaRPr>
          </a:p>
          <a:p>
            <a:pPr algn="ctr"/>
            <a:r>
              <a:rPr lang="sv-SE" sz="2400" dirty="0" smtClean="0">
                <a:latin typeface="Proxima Nova Alt Rg" panose="02000506030000020004" pitchFamily="50" charset="0"/>
              </a:rPr>
              <a:t>Centralt lager i Vetlanda</a:t>
            </a:r>
          </a:p>
          <a:p>
            <a:pPr algn="ctr"/>
            <a:endParaRPr lang="sv-SE" sz="2400" dirty="0">
              <a:latin typeface="Proxima Nova Alt Rg" panose="02000506030000020004" pitchFamily="50" charset="0"/>
            </a:endParaRPr>
          </a:p>
          <a:p>
            <a:pPr algn="ctr"/>
            <a:r>
              <a:rPr lang="sv-SE" sz="2400" dirty="0" smtClean="0">
                <a:latin typeface="Proxima Nova Alt Rg" panose="02000506030000020004" pitchFamily="50" charset="0"/>
              </a:rPr>
              <a:t>Egna Turbilar </a:t>
            </a:r>
          </a:p>
          <a:p>
            <a:pPr algn="ctr"/>
            <a:endParaRPr lang="sv-SE" sz="2400" dirty="0">
              <a:latin typeface="Proxima Nova Alt Rg" panose="02000506030000020004" pitchFamily="50" charset="0"/>
            </a:endParaRPr>
          </a:p>
          <a:p>
            <a:pPr algn="ctr"/>
            <a:r>
              <a:rPr lang="sv-SE" sz="2400" dirty="0" smtClean="0">
                <a:latin typeface="Proxima Nova Alt Rg" panose="02000506030000020004" pitchFamily="50" charset="0"/>
              </a:rPr>
              <a:t>Webbshop</a:t>
            </a:r>
          </a:p>
          <a:p>
            <a:pPr algn="ctr"/>
            <a:endParaRPr lang="sv-SE" sz="2200" dirty="0">
              <a:latin typeface="Proxima Nova Alt Rg" panose="02000506030000020004" pitchFamily="50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17" name="Grupp 16"/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18" name="Rektangel 17"/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9" name="Bildobjekt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4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-468560" y="260648"/>
            <a:ext cx="7560840" cy="5845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Allt För Arbetsplatsen</a:t>
            </a:r>
          </a:p>
          <a:p>
            <a:pPr algn="ctr"/>
            <a:endParaRPr lang="sv-SE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  <a:p>
            <a:pPr algn="ctr"/>
            <a:endParaRPr lang="sv-S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-341862" y="1941829"/>
            <a:ext cx="7200900" cy="4095328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Franklin Gothic Book" panose="020B0503020102020204" pitchFamily="34" charset="0"/>
              <a:buNone/>
            </a:pPr>
            <a:endParaRPr lang="sv-SE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0" b="36292"/>
          <a:stretch/>
        </p:blipFill>
        <p:spPr>
          <a:xfrm>
            <a:off x="5649398" y="6243319"/>
            <a:ext cx="3494602" cy="643508"/>
          </a:xfrm>
          <a:prstGeom prst="rect">
            <a:avLst/>
          </a:prstGeom>
          <a:ln>
            <a:noFill/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52" y="1281869"/>
            <a:ext cx="1827358" cy="1827358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4644008" y="3231340"/>
            <a:ext cx="396043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sv-SE" sz="1400" b="1" dirty="0" smtClean="0">
              <a:latin typeface="Proxima Nova Alt Rg" panose="02000506030000020004" pitchFamily="50" charset="0"/>
            </a:endParaRPr>
          </a:p>
          <a:p>
            <a:pPr algn="ctr"/>
            <a:r>
              <a:rPr lang="sv-SE" sz="1400" b="1" dirty="0" smtClean="0">
                <a:latin typeface="Proxima Nova Alt Rg" panose="02000506030000020004" pitchFamily="50" charset="0"/>
              </a:rPr>
              <a:t>      Städ &amp; Hygien</a:t>
            </a:r>
          </a:p>
          <a:p>
            <a:pPr algn="ctr"/>
            <a:endParaRPr lang="sv-SE" sz="1400" dirty="0">
              <a:effectLst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2339752" y="3218810"/>
            <a:ext cx="273630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sv-SE" sz="1400" b="1" dirty="0" smtClean="0">
              <a:latin typeface="Proxima Nova Alt Rg" panose="02000506030000020004" pitchFamily="50" charset="0"/>
            </a:endParaRPr>
          </a:p>
          <a:p>
            <a:pPr algn="ctr"/>
            <a:r>
              <a:rPr lang="sv-SE" sz="1400" b="1" dirty="0" smtClean="0">
                <a:latin typeface="Proxima Nova Alt Rg" panose="02000506030000020004" pitchFamily="50" charset="0"/>
              </a:rPr>
              <a:t>         Möbler &amp; Inredning</a:t>
            </a:r>
            <a:endParaRPr lang="sv-SE" sz="1400" dirty="0">
              <a:effectLst/>
              <a:latin typeface="Proxima Nova Alt Rg" panose="02000506030000020004" pitchFamily="50" charset="0"/>
            </a:endParaRPr>
          </a:p>
        </p:txBody>
      </p:sp>
      <p:pic>
        <p:nvPicPr>
          <p:cNvPr id="24" name="Bildobjekt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2" y="1255577"/>
            <a:ext cx="1763702" cy="1763702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1281869"/>
            <a:ext cx="1800201" cy="1800201"/>
          </a:xfrm>
          <a:prstGeom prst="rect">
            <a:avLst/>
          </a:prstGeom>
        </p:spPr>
      </p:pic>
      <p:sp>
        <p:nvSpPr>
          <p:cNvPr id="26" name="Rektangel 25"/>
          <p:cNvSpPr/>
          <p:nvPr/>
        </p:nvSpPr>
        <p:spPr>
          <a:xfrm>
            <a:off x="0" y="3218810"/>
            <a:ext cx="2436098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sv-SE" sz="1400" b="1" dirty="0" smtClean="0">
              <a:latin typeface="Proxima Nova Alt Rg" panose="02000506030000020004" pitchFamily="50" charset="0"/>
            </a:endParaRPr>
          </a:p>
          <a:p>
            <a:pPr algn="ctr"/>
            <a:r>
              <a:rPr lang="sv-SE" sz="1400" b="1" dirty="0" smtClean="0">
                <a:latin typeface="Proxima Nova Alt Rg" panose="02000506030000020004" pitchFamily="50" charset="0"/>
              </a:rPr>
              <a:t>Kontorsmaterial</a:t>
            </a:r>
          </a:p>
          <a:p>
            <a:pPr algn="ctr"/>
            <a:r>
              <a:rPr lang="sv-SE" sz="1400" b="1" dirty="0" smtClean="0">
                <a:effectLst/>
                <a:latin typeface="Proxima Nova Alt Rg" panose="02000506030000020004" pitchFamily="50" charset="0"/>
              </a:rPr>
              <a:t>Ergonomi</a:t>
            </a:r>
          </a:p>
          <a:p>
            <a:pPr algn="ctr"/>
            <a:r>
              <a:rPr lang="sv-SE" sz="1400" b="1" dirty="0" smtClean="0">
                <a:latin typeface="Proxima Nova Alt Rg" panose="02000506030000020004" pitchFamily="50" charset="0"/>
              </a:rPr>
              <a:t>Profilprodukter</a:t>
            </a:r>
          </a:p>
          <a:p>
            <a:pPr algn="ctr"/>
            <a:endParaRPr lang="sv-SE" sz="1400" dirty="0">
              <a:effectLst/>
            </a:endParaRP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27" name="Grupp 26"/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28" name="Rektangel 27"/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9" name="Bildobjekt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8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866656"/>
            <a:ext cx="7200900" cy="870992"/>
          </a:xfrm>
        </p:spPr>
        <p:txBody>
          <a:bodyPr>
            <a:normAutofit/>
          </a:bodyPr>
          <a:lstStyle/>
          <a:p>
            <a:pPr algn="ctr"/>
            <a:r>
              <a:rPr lang="sv-SE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Varför Kontorsspecial?</a:t>
            </a:r>
            <a:endParaRPr lang="sv-SE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3845" y="1482897"/>
            <a:ext cx="7886700" cy="469724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v-SE" sz="2400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Allt för arbetsplatsen</a:t>
            </a:r>
            <a:br>
              <a:rPr lang="sv-SE" sz="2400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</a:br>
            <a:r>
              <a:rPr lang="sv-SE" sz="2400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Enkelt</a:t>
            </a:r>
            <a:br>
              <a:rPr lang="sv-SE" sz="2400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</a:br>
            <a:r>
              <a:rPr lang="sv-SE" sz="2400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Nära kunden</a:t>
            </a:r>
            <a:br>
              <a:rPr lang="sv-SE" sz="2400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</a:br>
            <a:r>
              <a:rPr lang="sv-SE" sz="2400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Trygghet</a:t>
            </a:r>
            <a:r>
              <a:rPr lang="sv-SE" sz="2400" dirty="0">
                <a:solidFill>
                  <a:schemeClr val="tx1"/>
                </a:solidFill>
                <a:latin typeface="Proxima Nova Alt Rg" panose="02000506030000020004" pitchFamily="50" charset="0"/>
              </a:rPr>
              <a:t/>
            </a:r>
            <a:br>
              <a:rPr lang="sv-SE" sz="2400" dirty="0">
                <a:solidFill>
                  <a:schemeClr val="tx1"/>
                </a:solidFill>
                <a:latin typeface="Proxima Nova Alt Rg" panose="02000506030000020004" pitchFamily="50" charset="0"/>
              </a:rPr>
            </a:br>
            <a:r>
              <a:rPr lang="sv-SE" sz="2400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Förtroende</a:t>
            </a:r>
            <a:r>
              <a:rPr lang="sv-SE" sz="2400" dirty="0">
                <a:solidFill>
                  <a:schemeClr val="tx1"/>
                </a:solidFill>
                <a:latin typeface="Proxima Nova Alt Rg" panose="02000506030000020004" pitchFamily="50" charset="0"/>
              </a:rPr>
              <a:t/>
            </a:r>
            <a:br>
              <a:rPr lang="sv-SE" sz="2400" dirty="0">
                <a:solidFill>
                  <a:schemeClr val="tx1"/>
                </a:solidFill>
                <a:latin typeface="Proxima Nova Alt Rg" panose="02000506030000020004" pitchFamily="50" charset="0"/>
              </a:rPr>
            </a:br>
            <a:r>
              <a:rPr lang="sv-SE" sz="2400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Bred kompetens</a:t>
            </a:r>
            <a:br>
              <a:rPr lang="sv-SE" sz="2400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</a:br>
            <a:r>
              <a:rPr lang="sv-SE" sz="2400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Samarbetspartner</a:t>
            </a:r>
            <a:r>
              <a:rPr lang="sv-SE" sz="2400" dirty="0">
                <a:solidFill>
                  <a:schemeClr val="tx1"/>
                </a:solidFill>
                <a:latin typeface="Proxima Nova Alt Rg" panose="02000506030000020004" pitchFamily="50" charset="0"/>
              </a:rPr>
              <a:t/>
            </a:r>
            <a:br>
              <a:rPr lang="sv-SE" sz="2400" dirty="0">
                <a:solidFill>
                  <a:schemeClr val="tx1"/>
                </a:solidFill>
                <a:latin typeface="Proxima Nova Alt Rg" panose="02000506030000020004" pitchFamily="50" charset="0"/>
              </a:rPr>
            </a:br>
            <a:r>
              <a:rPr lang="sv-SE" sz="2400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RKV-gruppen</a:t>
            </a:r>
          </a:p>
          <a:p>
            <a:endParaRPr lang="sv-SE" sz="2400" dirty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  <a:latin typeface="Futura Std Medium" panose="020B0502020204020303" pitchFamily="34" charset="0"/>
            </a:endParaRPr>
          </a:p>
          <a:p>
            <a:endParaRPr lang="sv-SE" sz="2400" dirty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>
              <a:solidFill>
                <a:schemeClr val="tx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0" b="36292"/>
          <a:stretch/>
        </p:blipFill>
        <p:spPr>
          <a:xfrm>
            <a:off x="5649398" y="6243319"/>
            <a:ext cx="3494602" cy="643508"/>
          </a:xfrm>
          <a:prstGeom prst="rect">
            <a:avLst/>
          </a:prstGeom>
          <a:ln>
            <a:noFill/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13" name="Grupp 12"/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14" name="Rektangel 13"/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objekt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8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043608" y="870682"/>
            <a:ext cx="7200900" cy="870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Alt Rg" panose="02000506030000020004" pitchFamily="50" charset="0"/>
                <a:ea typeface="+mn-ea"/>
                <a:cs typeface="+mn-cs"/>
              </a:rPr>
              <a:t>Miljöpolicy</a:t>
            </a:r>
            <a:endParaRPr lang="sv-S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Alt Rg" panose="02000506030000020004" pitchFamily="50" charset="0"/>
              <a:ea typeface="+mn-ea"/>
              <a:cs typeface="+mn-cs"/>
            </a:endParaRPr>
          </a:p>
        </p:txBody>
      </p:sp>
      <p:grpSp>
        <p:nvGrpSpPr>
          <p:cNvPr id="21" name="Grupp 20"/>
          <p:cNvGrpSpPr/>
          <p:nvPr/>
        </p:nvGrpSpPr>
        <p:grpSpPr>
          <a:xfrm>
            <a:off x="683568" y="5013176"/>
            <a:ext cx="5563771" cy="811848"/>
            <a:chOff x="741471" y="5164712"/>
            <a:chExt cx="5563771" cy="811848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9" r="13111"/>
            <a:stretch/>
          </p:blipFill>
          <p:spPr>
            <a:xfrm>
              <a:off x="2289692" y="5239026"/>
              <a:ext cx="559936" cy="639009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293" y="5298433"/>
              <a:ext cx="669949" cy="669949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836" y="5378228"/>
              <a:ext cx="794556" cy="545342"/>
            </a:xfrm>
            <a:prstGeom prst="rect">
              <a:avLst/>
            </a:prstGeom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71" y="5164712"/>
              <a:ext cx="597863" cy="678727"/>
            </a:xfrm>
            <a:prstGeom prst="rect">
              <a:avLst/>
            </a:prstGeom>
          </p:spPr>
        </p:pic>
        <p:pic>
          <p:nvPicPr>
            <p:cNvPr id="18" name="Bildobjekt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03" y="5355490"/>
              <a:ext cx="857648" cy="533886"/>
            </a:xfrm>
            <a:prstGeom prst="rect">
              <a:avLst/>
            </a:prstGeom>
          </p:spPr>
        </p:pic>
        <p:pic>
          <p:nvPicPr>
            <p:cNvPr id="19" name="Bildobjekt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3346" r="58263" b="-76"/>
            <a:stretch/>
          </p:blipFill>
          <p:spPr>
            <a:xfrm>
              <a:off x="2974916" y="5298433"/>
              <a:ext cx="647999" cy="648000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3" t="8004" r="29343" b="8140"/>
            <a:stretch/>
          </p:blipFill>
          <p:spPr>
            <a:xfrm>
              <a:off x="1479534" y="5201396"/>
              <a:ext cx="683968" cy="775164"/>
            </a:xfrm>
            <a:prstGeom prst="rect">
              <a:avLst/>
            </a:prstGeom>
          </p:spPr>
        </p:pic>
      </p:grp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741471" y="1747085"/>
            <a:ext cx="8124242" cy="1825931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Kontorsspecial strävar efter att alltid minska miljöbelastningen.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Vi </a:t>
            </a: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har ett stort miljömärkt </a:t>
            </a:r>
            <a:r>
              <a:rPr lang="sv-SE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sortiment.</a:t>
            </a:r>
            <a:endParaRPr lang="sv-SE" dirty="0">
              <a:solidFill>
                <a:schemeClr val="tx1"/>
              </a:solidFill>
              <a:latin typeface="Proxima Nova Alt Rg" panose="02000506030000020004" pitchFamily="50" charset="0"/>
            </a:endParaRP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Samordning </a:t>
            </a: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av leveranser med våra turbilar på flera </a:t>
            </a:r>
            <a:r>
              <a:rPr lang="sv-SE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orter.</a:t>
            </a:r>
            <a:endParaRPr lang="sv-SE" dirty="0">
              <a:solidFill>
                <a:schemeClr val="tx1"/>
              </a:solidFill>
              <a:latin typeface="Proxima Nova Alt Rg" panose="02000506030000020004" pitchFamily="50" charset="0"/>
            </a:endParaRP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Certifierade </a:t>
            </a:r>
            <a:r>
              <a:rPr lang="sv-SE" dirty="0">
                <a:solidFill>
                  <a:schemeClr val="tx1"/>
                </a:solidFill>
                <a:latin typeface="Proxima Nova Alt Rg" panose="02000506030000020004" pitchFamily="50" charset="0"/>
              </a:rPr>
              <a:t>enligt ISO 14001.</a:t>
            </a:r>
          </a:p>
          <a:p>
            <a:pPr marL="0" indent="0">
              <a:buNone/>
            </a:pPr>
            <a:endParaRPr lang="sv-SE" dirty="0" smtClean="0">
              <a:solidFill>
                <a:schemeClr val="tx1"/>
              </a:solidFill>
              <a:latin typeface="Proxima Nova Alt Rg" panose="02000506030000020004" pitchFamily="50" charset="0"/>
            </a:endParaRP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  <a:latin typeface="Proxima Nova Alt Rg" panose="02000506030000020004" pitchFamily="50" charset="0"/>
              </a:rPr>
              <a:t> 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0" b="36292"/>
          <a:stretch/>
        </p:blipFill>
        <p:spPr>
          <a:xfrm>
            <a:off x="5649398" y="6243319"/>
            <a:ext cx="3494602" cy="643508"/>
          </a:xfrm>
          <a:prstGeom prst="rect">
            <a:avLst/>
          </a:prstGeom>
          <a:ln>
            <a:noFill/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r="41176" b="5831"/>
          <a:stretch/>
        </p:blipFill>
        <p:spPr>
          <a:xfrm>
            <a:off x="6263516" y="3356992"/>
            <a:ext cx="2628964" cy="2470235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t="28326" r="39521" b="23325"/>
          <a:stretch/>
        </p:blipFill>
        <p:spPr>
          <a:xfrm>
            <a:off x="7740352" y="3611"/>
            <a:ext cx="1224236" cy="1479285"/>
          </a:xfrm>
          <a:prstGeom prst="rect">
            <a:avLst/>
          </a:prstGeom>
        </p:spPr>
      </p:pic>
      <p:grpSp>
        <p:nvGrpSpPr>
          <p:cNvPr id="23" name="Grupp 22"/>
          <p:cNvGrpSpPr/>
          <p:nvPr/>
        </p:nvGrpSpPr>
        <p:grpSpPr>
          <a:xfrm>
            <a:off x="-540568" y="6237312"/>
            <a:ext cx="9684568" cy="720080"/>
            <a:chOff x="-540568" y="6309320"/>
            <a:chExt cx="9684568" cy="720080"/>
          </a:xfrm>
        </p:grpSpPr>
        <p:sp>
          <p:nvSpPr>
            <p:cNvPr id="24" name="Rektangel 23"/>
            <p:cNvSpPr/>
            <p:nvPr/>
          </p:nvSpPr>
          <p:spPr>
            <a:xfrm>
              <a:off x="-540568" y="6309320"/>
              <a:ext cx="9684568" cy="720080"/>
            </a:xfrm>
            <a:prstGeom prst="rect">
              <a:avLst/>
            </a:prstGeom>
            <a:solidFill>
              <a:srgbClr val="DB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5" name="Bildobjekt 2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97" b="24280"/>
            <a:stretch/>
          </p:blipFill>
          <p:spPr>
            <a:xfrm>
              <a:off x="6031793" y="6381384"/>
              <a:ext cx="3112207" cy="64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7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1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9" t="28326" r="37616" b="21657"/>
          <a:stretch/>
        </p:blipFill>
        <p:spPr>
          <a:xfrm>
            <a:off x="7092280" y="-3902"/>
            <a:ext cx="2100000" cy="2520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0" y="47971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>
                <a:solidFill>
                  <a:schemeClr val="bg1"/>
                </a:solidFill>
                <a:latin typeface="Proxima Nova Alt Rg" panose="02000506030000020004" pitchFamily="50" charset="0"/>
              </a:rPr>
              <a:t>ALLT FÖR ARBETSPLATSEN</a:t>
            </a:r>
            <a:endParaRPr lang="sv-SE" sz="4000" dirty="0">
              <a:solidFill>
                <a:schemeClr val="bg1"/>
              </a:solidFill>
              <a:latin typeface="Proxima Nova Alt Rg" panose="02000506030000020004" pitchFamily="50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283968" y="530120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dirty="0" smtClean="0">
                <a:solidFill>
                  <a:schemeClr val="bg1"/>
                </a:solidFill>
                <a:latin typeface="Proxima Nova Alt Rg" panose="02000506030000020004" pitchFamily="50" charset="0"/>
              </a:rPr>
              <a:t>www.kontorsspecial.se</a:t>
            </a:r>
            <a:endParaRPr lang="sv-SE" sz="2400" dirty="0">
              <a:solidFill>
                <a:schemeClr val="bg1"/>
              </a:solidFill>
              <a:latin typeface="Proxima Nova Alt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98</Words>
  <Application>Microsoft Office PowerPoint</Application>
  <PresentationFormat>Bildspel på skärmen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Franklin Gothic Book</vt:lpstr>
      <vt:lpstr>Futura Std Medium</vt:lpstr>
      <vt:lpstr>Proxima Nova Alt Rg</vt:lpstr>
      <vt:lpstr>Wingdings 2</vt:lpstr>
      <vt:lpstr>HDOfficeLightV0</vt:lpstr>
      <vt:lpstr>PowerPoint-presentation</vt:lpstr>
      <vt:lpstr>PowerPoint-presentation</vt:lpstr>
      <vt:lpstr>Företaget Kontorsspecial</vt:lpstr>
      <vt:lpstr>PowerPoint-presentation</vt:lpstr>
      <vt:lpstr>Varför Kontorsspecial?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Christina Fransson</dc:creator>
  <cp:lastModifiedBy>Christina Fransson</cp:lastModifiedBy>
  <cp:revision>113</cp:revision>
  <cp:lastPrinted>2019-09-18T09:21:49Z</cp:lastPrinted>
  <dcterms:created xsi:type="dcterms:W3CDTF">2019-06-25T14:36:43Z</dcterms:created>
  <dcterms:modified xsi:type="dcterms:W3CDTF">2024-06-10T11:04:35Z</dcterms:modified>
</cp:coreProperties>
</file>